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314" r:id="rId2"/>
    <p:sldId id="315" r:id="rId3"/>
    <p:sldId id="415" r:id="rId4"/>
    <p:sldId id="416" r:id="rId5"/>
    <p:sldId id="359" r:id="rId6"/>
    <p:sldId id="402" r:id="rId7"/>
    <p:sldId id="363" r:id="rId8"/>
    <p:sldId id="414" r:id="rId9"/>
    <p:sldId id="409" r:id="rId10"/>
    <p:sldId id="410" r:id="rId11"/>
    <p:sldId id="407" r:id="rId12"/>
    <p:sldId id="408" r:id="rId13"/>
    <p:sldId id="367" r:id="rId14"/>
    <p:sldId id="430" r:id="rId15"/>
    <p:sldId id="370" r:id="rId16"/>
    <p:sldId id="383" r:id="rId17"/>
    <p:sldId id="426" r:id="rId18"/>
    <p:sldId id="425" r:id="rId19"/>
    <p:sldId id="424" r:id="rId20"/>
    <p:sldId id="418" r:id="rId21"/>
    <p:sldId id="427" r:id="rId22"/>
    <p:sldId id="431" r:id="rId23"/>
    <p:sldId id="413" r:id="rId24"/>
    <p:sldId id="387" r:id="rId25"/>
    <p:sldId id="417" r:id="rId26"/>
    <p:sldId id="390" r:id="rId27"/>
    <p:sldId id="29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3366CC"/>
    <a:srgbClr val="EA157A"/>
    <a:srgbClr val="385D8A"/>
    <a:srgbClr val="435FAA"/>
    <a:srgbClr val="7030A0"/>
    <a:srgbClr val="D31044"/>
    <a:srgbClr val="FFFFCC"/>
    <a:srgbClr val="00153E"/>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597" autoAdjust="0"/>
  </p:normalViewPr>
  <p:slideViewPr>
    <p:cSldViewPr>
      <p:cViewPr>
        <p:scale>
          <a:sx n="53" d="100"/>
          <a:sy n="53" d="100"/>
        </p:scale>
        <p:origin x="-2658" y="-10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0"/>
    </p:cViewPr>
  </p:sorterViewPr>
  <p:notesViewPr>
    <p:cSldViewPr>
      <p:cViewPr varScale="1">
        <p:scale>
          <a:sx n="49" d="100"/>
          <a:sy n="49"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7D8AB-7966-458C-9BE3-02C18DF0CBED}" type="datetimeFigureOut">
              <a:rPr lang="en-US" smtClean="0"/>
              <a:pPr/>
              <a:t>4/19/2012</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3291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5DC285-F2C7-43EB-8980-030AF7421F74}" type="datetimeFigureOut">
              <a:rPr lang="en-US" smtClean="0"/>
              <a:pPr/>
              <a:t>4/19/2012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8833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28637">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626" y="4416425"/>
            <a:ext cx="5137150" cy="4183063"/>
          </a:xfrm>
          <a:noFill/>
        </p:spPr>
        <p:txBody>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endParaRPr lang="en-US"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extLst>
      <p:ext uri="{BB962C8B-B14F-4D97-AF65-F5344CB8AC3E}">
        <p14:creationId xmlns:p14="http://schemas.microsoft.com/office/powerpoint/2010/main" val="402481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defTabSz="930275" eaLnBrk="1" hangingPunct="1">
              <a:spcBef>
                <a:spcPct val="0"/>
              </a:spcBef>
            </a:pPr>
            <a:endParaRPr lang="en-GB" dirty="0" smtClean="0"/>
          </a:p>
        </p:txBody>
      </p:sp>
      <p:sp>
        <p:nvSpPr>
          <p:cNvPr id="49156" name="Slide Number Placeholder 3"/>
          <p:cNvSpPr>
            <a:spLocks noGrp="1"/>
          </p:cNvSpPr>
          <p:nvPr>
            <p:ph type="sldNum" sz="quarter" idx="5"/>
          </p:nvPr>
        </p:nvSpPr>
        <p:spPr bwMode="auto">
          <a:ln>
            <a:miter lim="800000"/>
            <a:headEnd/>
            <a:tailEnd/>
          </a:ln>
        </p:spPr>
        <p:txBody>
          <a:bodyPr/>
          <a:lstStyle/>
          <a:p>
            <a:fld id="{F3B55F74-9968-4542-9EF2-1A72AD5161C2}" type="slidenum">
              <a:rPr lang="en-GB"/>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defTabSz="930275" eaLnBrk="1" hangingPunct="1">
              <a:spcBef>
                <a:spcPct val="0"/>
              </a:spcBef>
            </a:pPr>
            <a:endParaRPr lang="en-GB" dirty="0" smtClean="0"/>
          </a:p>
        </p:txBody>
      </p:sp>
      <p:sp>
        <p:nvSpPr>
          <p:cNvPr id="49156" name="Slide Number Placeholder 3"/>
          <p:cNvSpPr>
            <a:spLocks noGrp="1"/>
          </p:cNvSpPr>
          <p:nvPr>
            <p:ph type="sldNum" sz="quarter" idx="5"/>
          </p:nvPr>
        </p:nvSpPr>
        <p:spPr bwMode="auto">
          <a:ln>
            <a:miter lim="800000"/>
            <a:headEnd/>
            <a:tailEnd/>
          </a:ln>
        </p:spPr>
        <p:txBody>
          <a:bodyPr/>
          <a:lstStyle/>
          <a:p>
            <a:fld id="{F3B55F74-9968-4542-9EF2-1A72AD5161C2}" type="slidenum">
              <a:rPr lang="en-GB"/>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defTabSz="930275" eaLnBrk="1" hangingPunct="1">
              <a:spcBef>
                <a:spcPct val="0"/>
              </a:spcBef>
            </a:pPr>
            <a:endParaRPr lang="en-GB" dirty="0" smtClean="0"/>
          </a:p>
        </p:txBody>
      </p:sp>
      <p:sp>
        <p:nvSpPr>
          <p:cNvPr id="49156" name="Slide Number Placeholder 3"/>
          <p:cNvSpPr>
            <a:spLocks noGrp="1"/>
          </p:cNvSpPr>
          <p:nvPr>
            <p:ph type="sldNum" sz="quarter" idx="5"/>
          </p:nvPr>
        </p:nvSpPr>
        <p:spPr bwMode="auto">
          <a:ln>
            <a:miter lim="800000"/>
            <a:headEnd/>
            <a:tailEnd/>
          </a:ln>
        </p:spPr>
        <p:txBody>
          <a:bodyPr/>
          <a:lstStyle/>
          <a:p>
            <a:fld id="{F3B55F74-9968-4542-9EF2-1A72AD5161C2}" type="slidenum">
              <a:rPr lang="en-GB"/>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defTabSz="930275" eaLnBrk="1" hangingPunct="1">
              <a:spcBef>
                <a:spcPct val="0"/>
              </a:spcBef>
            </a:pPr>
            <a:endParaRPr lang="en-GB" dirty="0" smtClean="0"/>
          </a:p>
        </p:txBody>
      </p:sp>
      <p:sp>
        <p:nvSpPr>
          <p:cNvPr id="49156" name="Slide Number Placeholder 3"/>
          <p:cNvSpPr>
            <a:spLocks noGrp="1"/>
          </p:cNvSpPr>
          <p:nvPr>
            <p:ph type="sldNum" sz="quarter" idx="5"/>
          </p:nvPr>
        </p:nvSpPr>
        <p:spPr bwMode="auto">
          <a:ln>
            <a:miter lim="800000"/>
            <a:headEnd/>
            <a:tailEnd/>
          </a:ln>
        </p:spPr>
        <p:txBody>
          <a:bodyPr/>
          <a:lstStyle/>
          <a:p>
            <a:fld id="{F3B55F74-9968-4542-9EF2-1A72AD5161C2}" type="slidenum">
              <a:rPr lang="en-GB"/>
              <a:pPr/>
              <a:t>20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2F2CB-A00F-41A6-B04C-708923CB6F87}" type="slidenum">
              <a:rPr lang="en-GB"/>
              <a:pPr/>
              <a:t>22</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34721" y="4415903"/>
            <a:ext cx="5140960" cy="418286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finally, ICAO’s plans for the 12th Air Navigation Conference.  For</a:t>
            </a:r>
            <a:r>
              <a:rPr lang="en-GB" baseline="0" dirty="0" smtClean="0"/>
              <a:t> those of you not familiar with an Air Navigation Conference, it’s much like an Assembly, only for technical matters.  Its quite formal, and generally attended by well over 1000 participants.  </a:t>
            </a:r>
          </a:p>
          <a:p>
            <a:endParaRPr lang="en-GB" baseline="0" dirty="0" smtClean="0"/>
          </a:p>
          <a:p>
            <a:r>
              <a:rPr lang="en-GB" baseline="0" dirty="0" smtClean="0"/>
              <a:t>The last two represented significant steps in aviation’s evolution.  In 1991, at the 10</a:t>
            </a:r>
            <a:r>
              <a:rPr lang="en-GB" baseline="30000" dirty="0" smtClean="0"/>
              <a:t>th</a:t>
            </a:r>
            <a:r>
              <a:rPr lang="en-GB" baseline="0" dirty="0" smtClean="0"/>
              <a:t> ANC, the Conference endorsed the FANS Concept and agreed to the establishment of Planning and Implementation Groups (we call them PIRGS).  And in 2003, the Conference endorsed the Global ATM Operational Concept, developed global AIM requirements and a data exchange model and encouraged the use of ADS-B.</a:t>
            </a:r>
          </a:p>
          <a:p>
            <a:endParaRPr lang="en-GB" baseline="0" dirty="0" smtClean="0"/>
          </a:p>
          <a:p>
            <a:r>
              <a:rPr lang="en-GB" baseline="0" dirty="0" smtClean="0"/>
              <a:t>The 12</a:t>
            </a:r>
            <a:r>
              <a:rPr lang="en-GB" baseline="30000" dirty="0" smtClean="0"/>
              <a:t>th</a:t>
            </a:r>
            <a:r>
              <a:rPr lang="en-GB" baseline="0" dirty="0" smtClean="0"/>
              <a:t> ANC provides </a:t>
            </a:r>
            <a:r>
              <a:rPr lang="en-GB" dirty="0" smtClean="0"/>
              <a:t>the opportunity for the global aviation community to formalize the near-and mid-term future of aviation infrastructure and airborne equipage in the form of AVIATION</a:t>
            </a:r>
            <a:r>
              <a:rPr lang="en-GB" baseline="0" dirty="0" smtClean="0"/>
              <a:t> SYSTEM BLOCK UPGRADES, in particular seeking agreement on Block 1.  And in addition, we anticipate that the Conference will </a:t>
            </a:r>
            <a:r>
              <a:rPr lang="en-GB" dirty="0" smtClean="0"/>
              <a:t>outline the research and development for longer term requirements.  </a:t>
            </a:r>
          </a:p>
          <a:p>
            <a:endParaRPr lang="en-GB" dirty="0" smtClean="0"/>
          </a:p>
          <a:p>
            <a:r>
              <a:rPr lang="en-GB" dirty="0" smtClean="0"/>
              <a:t>This will result in a new update</a:t>
            </a:r>
            <a:r>
              <a:rPr lang="en-GB" baseline="0" dirty="0" smtClean="0"/>
              <a:t> to the </a:t>
            </a:r>
            <a:r>
              <a:rPr lang="en-GB" dirty="0" smtClean="0"/>
              <a:t>Global Air Navigation Plan (GANP)</a:t>
            </a:r>
            <a:r>
              <a:rPr lang="en-GB" baseline="0" dirty="0" smtClean="0"/>
              <a:t> which will serve as the planning document for the future.  Which will be shortly followed with a Global Infrastructure Report, outlining the progress against this plan, worldwide.</a:t>
            </a:r>
          </a:p>
          <a:p>
            <a:endParaRPr lang="en-GB" baseline="0" dirty="0" smtClean="0"/>
          </a:p>
          <a:p>
            <a:r>
              <a:rPr lang="en-GB" baseline="0" dirty="0" smtClean="0"/>
              <a:t>So please familiarize yourself with this planning, and please provide us with your feedback.</a:t>
            </a:r>
          </a:p>
          <a:p>
            <a:endParaRPr lang="en-GB" baseline="0" dirty="0" smtClean="0"/>
          </a:p>
          <a:p>
            <a:r>
              <a:rPr lang="en-GB" baseline="0" dirty="0" smtClean="0"/>
              <a:t>Thank you.</a:t>
            </a:r>
          </a:p>
          <a:p>
            <a:endParaRPr lang="en-GB" baseline="0" dirty="0" smtClean="0"/>
          </a:p>
          <a:p>
            <a:r>
              <a:rPr lang="en-GB" dirty="0" smtClean="0"/>
              <a:t>  </a:t>
            </a:r>
          </a:p>
          <a:p>
            <a:r>
              <a:rPr lang="en-GB" dirty="0" smtClean="0"/>
              <a:t> </a:t>
            </a:r>
          </a:p>
        </p:txBody>
      </p:sp>
      <p:sp>
        <p:nvSpPr>
          <p:cNvPr id="4" name="Slide Number Placeholder 3"/>
          <p:cNvSpPr>
            <a:spLocks noGrp="1"/>
          </p:cNvSpPr>
          <p:nvPr>
            <p:ph type="sldNum" sz="quarter" idx="10"/>
          </p:nvPr>
        </p:nvSpPr>
        <p:spPr/>
        <p:txBody>
          <a:bodyPr/>
          <a:lstStyle/>
          <a:p>
            <a:fld id="{F45D550C-52CF-4EDD-ABE6-64B9331ADC78}" type="slidenum">
              <a:rPr lang="en-GB" smtClean="0"/>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buClr>
                <a:srgbClr val="F79646"/>
              </a:buClr>
              <a:buFontTx/>
              <a:buChar char="•"/>
            </a:pPr>
            <a:r>
              <a:rPr lang="en-GB" dirty="0" smtClean="0"/>
              <a:t>Annex 2 (2008)</a:t>
            </a:r>
          </a:p>
          <a:p>
            <a:pPr eaLnBrk="1" hangingPunct="1">
              <a:spcBef>
                <a:spcPct val="0"/>
              </a:spcBef>
              <a:buClr>
                <a:srgbClr val="F79646"/>
              </a:buClr>
              <a:buFontTx/>
              <a:buChar char="•"/>
            </a:pPr>
            <a:r>
              <a:rPr lang="en-GB" dirty="0" smtClean="0"/>
              <a:t>Annex 3 (2012)</a:t>
            </a:r>
          </a:p>
          <a:p>
            <a:pPr eaLnBrk="1" hangingPunct="1">
              <a:spcBef>
                <a:spcPct val="0"/>
              </a:spcBef>
              <a:buClr>
                <a:srgbClr val="F79646"/>
              </a:buClr>
              <a:buFontTx/>
              <a:buChar char="•"/>
            </a:pPr>
            <a:r>
              <a:rPr lang="en-GB" dirty="0" smtClean="0"/>
              <a:t>Annex 4 (2010)</a:t>
            </a:r>
          </a:p>
          <a:p>
            <a:pPr eaLnBrk="1" hangingPunct="1">
              <a:spcBef>
                <a:spcPct val="0"/>
              </a:spcBef>
              <a:buClr>
                <a:srgbClr val="F79646"/>
              </a:buClr>
              <a:buFontTx/>
              <a:buChar char="•"/>
            </a:pPr>
            <a:r>
              <a:rPr lang="en-GB" dirty="0" smtClean="0"/>
              <a:t>Annex 6 (2010)</a:t>
            </a:r>
          </a:p>
          <a:p>
            <a:pPr eaLnBrk="1" hangingPunct="1">
              <a:spcBef>
                <a:spcPct val="0"/>
              </a:spcBef>
              <a:buClr>
                <a:srgbClr val="F79646"/>
              </a:buClr>
              <a:buFontTx/>
              <a:buChar char="•"/>
            </a:pPr>
            <a:r>
              <a:rPr lang="en-GB" dirty="0" smtClean="0"/>
              <a:t>Annex 10 (2008)</a:t>
            </a:r>
          </a:p>
          <a:p>
            <a:pPr eaLnBrk="1" hangingPunct="1">
              <a:spcBef>
                <a:spcPct val="0"/>
              </a:spcBef>
              <a:buClr>
                <a:srgbClr val="F79646"/>
              </a:buClr>
              <a:buFontTx/>
              <a:buChar char="•"/>
            </a:pPr>
            <a:r>
              <a:rPr lang="en-GB" dirty="0" smtClean="0"/>
              <a:t>Annex 11 (2008)</a:t>
            </a:r>
          </a:p>
          <a:p>
            <a:pPr eaLnBrk="1" hangingPunct="1">
              <a:spcBef>
                <a:spcPct val="0"/>
              </a:spcBef>
              <a:buClr>
                <a:srgbClr val="F79646"/>
              </a:buClr>
              <a:buFontTx/>
              <a:buChar char="•"/>
            </a:pPr>
            <a:r>
              <a:rPr lang="en-GB" dirty="0" smtClean="0"/>
              <a:t>Annex 14 (2009)</a:t>
            </a:r>
          </a:p>
          <a:p>
            <a:pPr eaLnBrk="1" hangingPunct="1">
              <a:spcBef>
                <a:spcPct val="0"/>
              </a:spcBef>
              <a:buClr>
                <a:srgbClr val="F79646"/>
              </a:buClr>
              <a:buFontTx/>
              <a:buChar char="•"/>
            </a:pPr>
            <a:r>
              <a:rPr lang="en-GB" dirty="0" smtClean="0"/>
              <a:t>Annex 15 (2009)</a:t>
            </a:r>
          </a:p>
          <a:p>
            <a:pPr eaLnBrk="1" hangingPunct="1">
              <a:spcBef>
                <a:spcPct val="0"/>
              </a:spcBef>
              <a:buClr>
                <a:srgbClr val="F79646"/>
              </a:buClr>
              <a:buFontTx/>
              <a:buChar char="•"/>
            </a:pPr>
            <a:r>
              <a:rPr lang="en-GB" dirty="0" smtClean="0"/>
              <a:t>PANS-OPS Vol. 1 (Doc 8168) (2008 +2010+2012)</a:t>
            </a:r>
          </a:p>
          <a:p>
            <a:pPr eaLnBrk="1" hangingPunct="1">
              <a:spcBef>
                <a:spcPct val="0"/>
              </a:spcBef>
              <a:buClr>
                <a:srgbClr val="F79646"/>
              </a:buClr>
              <a:buFontTx/>
              <a:buChar char="•"/>
            </a:pPr>
            <a:r>
              <a:rPr lang="en-GB" dirty="0" smtClean="0"/>
              <a:t>PANS-OPS Vol. 2 (Doc 8168) (2008 +2010+2012)</a:t>
            </a:r>
          </a:p>
          <a:p>
            <a:pPr eaLnBrk="1" hangingPunct="1">
              <a:spcBef>
                <a:spcPct val="0"/>
              </a:spcBef>
              <a:buClr>
                <a:srgbClr val="F79646"/>
              </a:buClr>
              <a:buFontTx/>
              <a:buChar char="•"/>
            </a:pPr>
            <a:r>
              <a:rPr lang="en-GB" dirty="0" smtClean="0"/>
              <a:t>PANS-ATM (Doc 4444) (2010 +2012)</a:t>
            </a:r>
          </a:p>
          <a:p>
            <a:pPr eaLnBrk="1" hangingPunct="1">
              <a:spcBef>
                <a:spcPct val="0"/>
              </a:spcBef>
              <a:buClr>
                <a:srgbClr val="F79646"/>
              </a:buClr>
              <a:buFontTx/>
              <a:buChar char="•"/>
            </a:pPr>
            <a:r>
              <a:rPr lang="en-GB" dirty="0" smtClean="0"/>
              <a:t>PANS-ABC (Doc …) (2010)</a:t>
            </a:r>
          </a:p>
          <a:p>
            <a:pPr eaLnBrk="1" hangingPunct="1">
              <a:spcBef>
                <a:spcPct val="0"/>
              </a:spcBef>
              <a:buClr>
                <a:srgbClr val="F79646"/>
              </a:buClr>
              <a:buFontTx/>
              <a:buChar char="•"/>
            </a:pPr>
            <a:r>
              <a:rPr lang="en-GB" dirty="0" smtClean="0"/>
              <a:t>PBN Manual (Doc 9613) (2008)</a:t>
            </a:r>
          </a:p>
          <a:p>
            <a:pPr eaLnBrk="1" hangingPunct="1">
              <a:spcBef>
                <a:spcPct val="0"/>
              </a:spcBef>
              <a:buClr>
                <a:srgbClr val="F79646"/>
              </a:buClr>
              <a:buFontTx/>
              <a:buChar char="•"/>
            </a:pPr>
            <a:r>
              <a:rPr lang="en-GB" dirty="0" smtClean="0"/>
              <a:t>RNP AR Manual (Doc 9905) (2009)</a:t>
            </a:r>
          </a:p>
          <a:p>
            <a:pPr eaLnBrk="1" hangingPunct="1">
              <a:spcBef>
                <a:spcPct val="0"/>
              </a:spcBef>
              <a:buClr>
                <a:srgbClr val="F79646"/>
              </a:buClr>
              <a:buFontTx/>
              <a:buChar char="•"/>
            </a:pPr>
            <a:r>
              <a:rPr lang="en-GB" dirty="0" smtClean="0"/>
              <a:t>CDO Manual (Doc 9931) (2010)</a:t>
            </a:r>
          </a:p>
          <a:p>
            <a:pPr eaLnBrk="1" hangingPunct="1">
              <a:spcBef>
                <a:spcPct val="0"/>
              </a:spcBef>
              <a:buClr>
                <a:srgbClr val="F79646"/>
              </a:buClr>
              <a:buFontTx/>
              <a:buChar char="•"/>
            </a:pPr>
            <a:r>
              <a:rPr lang="en-GB" dirty="0" smtClean="0"/>
              <a:t>CCO Manual (Doc </a:t>
            </a:r>
            <a:r>
              <a:rPr lang="en-GB" dirty="0" err="1" smtClean="0"/>
              <a:t>xxxx</a:t>
            </a:r>
            <a:r>
              <a:rPr lang="en-GB" dirty="0" smtClean="0"/>
              <a:t>) (2012)</a:t>
            </a:r>
          </a:p>
          <a:p>
            <a:pPr eaLnBrk="1" hangingPunct="1">
              <a:spcBef>
                <a:spcPct val="0"/>
              </a:spcBef>
              <a:buClr>
                <a:srgbClr val="F79646"/>
              </a:buClr>
              <a:buFontTx/>
              <a:buChar char="•"/>
            </a:pPr>
            <a:r>
              <a:rPr lang="en-GB" dirty="0" smtClean="0"/>
              <a:t>Quality Assurance Manual (Doc 9906) (2010)</a:t>
            </a:r>
          </a:p>
          <a:p>
            <a:pPr eaLnBrk="1" hangingPunct="1">
              <a:spcBef>
                <a:spcPct val="0"/>
              </a:spcBef>
              <a:buClr>
                <a:srgbClr val="F79646"/>
              </a:buClr>
              <a:buFontTx/>
              <a:buChar char="•"/>
            </a:pPr>
            <a:r>
              <a:rPr lang="en-GB" dirty="0" smtClean="0"/>
              <a:t>Airspace Design Handbook (2011)</a:t>
            </a:r>
          </a:p>
          <a:p>
            <a:pPr eaLnBrk="1" hangingPunct="1">
              <a:spcBef>
                <a:spcPct val="0"/>
              </a:spcBef>
              <a:buClr>
                <a:srgbClr val="F79646"/>
              </a:buClr>
              <a:buFontTx/>
              <a:buChar char="•"/>
            </a:pPr>
            <a:r>
              <a:rPr lang="en-GB" dirty="0" smtClean="0"/>
              <a:t>PBN Manual Update (2011)</a:t>
            </a:r>
          </a:p>
          <a:p>
            <a:pPr eaLnBrk="1" hangingPunct="1">
              <a:spcBef>
                <a:spcPct val="0"/>
              </a:spcBef>
            </a:pPr>
            <a:endParaRPr lang="en-GB" dirty="0" smtClean="0"/>
          </a:p>
        </p:txBody>
      </p:sp>
      <p:sp>
        <p:nvSpPr>
          <p:cNvPr id="44036" name="Slide Number Placeholder 3"/>
          <p:cNvSpPr>
            <a:spLocks noGrp="1"/>
          </p:cNvSpPr>
          <p:nvPr>
            <p:ph type="sldNum" sz="quarter" idx="5"/>
          </p:nvPr>
        </p:nvSpPr>
        <p:spPr bwMode="auto">
          <a:ln>
            <a:miter lim="800000"/>
            <a:headEnd/>
            <a:tailEnd/>
          </a:ln>
        </p:spPr>
        <p:txBody>
          <a:bodyPr/>
          <a:lstStyle/>
          <a:p>
            <a:fld id="{F6DF8EA8-D69B-48A8-B942-EA5EC66BC5F4}" type="slidenum">
              <a:rPr lang="en-GB"/>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nchor="ctr"/>
          <a:lstStyle>
            <a:lvl1pPr marL="320040"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lang="en-US" sz="1100" b="1" smtClean="0"/>
            </a:lvl1pPr>
          </a:lstStyle>
          <a:p>
            <a:r>
              <a:rPr lang="en-US" smtClean="0"/>
              <a:t>ICAO SIP 2012-ASBU workshops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Word_Document2.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Word_Document3.docx"/></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2.icao.int/en/GANIS/Pages/Documentation.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09600" y="2286000"/>
            <a:ext cx="7848600" cy="2765425"/>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Aviation System Block Upgrade (ASBU)  Methodology – An Overview</a:t>
            </a:r>
            <a:br>
              <a:rPr lang="en-GB" b="1" dirty="0" smtClean="0"/>
            </a:br>
            <a:r>
              <a:rPr lang="en-GB" b="1" dirty="0" smtClean="0"/>
              <a:t/>
            </a:r>
            <a:br>
              <a:rPr lang="en-GB" b="1" dirty="0" smtClean="0"/>
            </a:br>
            <a:r>
              <a:rPr lang="en-GB" b="1" dirty="0" smtClean="0"/>
              <a:t>H. Sudarshan</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dirty="0" smtClean="0"/>
              <a:t>SIP/ASBU/2012-</a:t>
            </a:r>
            <a:r>
              <a:rPr lang="en-GB" sz="1800" dirty="0" smtClean="0">
                <a:latin typeface="Times New Roman" pitchFamily="18" charset="0"/>
                <a:cs typeface="Times New Roman" pitchFamily="18" charset="0"/>
              </a:rPr>
              <a:t>WP/6</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(Bangkok, </a:t>
            </a:r>
            <a:r>
              <a:rPr lang="en-GB" sz="1600" dirty="0" smtClean="0">
                <a:latin typeface="Times New Roman" pitchFamily="18" charset="0"/>
                <a:cs typeface="Times New Roman" pitchFamily="18" charset="0"/>
              </a:rPr>
              <a:t>14-18/</a:t>
            </a:r>
            <a:r>
              <a:rPr lang="en-GB" sz="1600" dirty="0" err="1" smtClean="0">
                <a:latin typeface="Times New Roman" pitchFamily="18" charset="0"/>
                <a:cs typeface="Times New Roman" pitchFamily="18" charset="0"/>
              </a:rPr>
              <a:t>Nadi</a:t>
            </a:r>
            <a:r>
              <a:rPr lang="en-GB" sz="1600" dirty="0" smtClean="0">
                <a:latin typeface="Times New Roman" pitchFamily="18" charset="0"/>
                <a:cs typeface="Times New Roman" pitchFamily="18" charset="0"/>
              </a:rPr>
              <a:t> 21-25 </a:t>
            </a:r>
            <a:r>
              <a:rPr lang="en-GB" sz="1600" dirty="0" smtClean="0">
                <a:latin typeface="Times New Roman" pitchFamily="18" charset="0"/>
                <a:cs typeface="Times New Roman" pitchFamily="18" charset="0"/>
              </a:rPr>
              <a:t>May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nchor="ctr" anchorCtr="0"/>
          <a:lstStyle/>
          <a:p>
            <a:pPr algn="l"/>
            <a:r>
              <a:rPr lang="en-GB" sz="2800" dirty="0" smtClean="0"/>
              <a:t>What are the advantages of ASBU methodology?</a:t>
            </a:r>
            <a:endParaRPr lang="en-GB" sz="2800" dirty="0"/>
          </a:p>
        </p:txBody>
      </p:sp>
      <p:sp>
        <p:nvSpPr>
          <p:cNvPr id="4" name="Content Placeholder 3"/>
          <p:cNvSpPr>
            <a:spLocks noGrp="1"/>
          </p:cNvSpPr>
          <p:nvPr>
            <p:ph idx="1"/>
          </p:nvPr>
        </p:nvSpPr>
        <p:spPr>
          <a:xfrm>
            <a:off x="457200" y="1371600"/>
            <a:ext cx="8229600" cy="4525963"/>
          </a:xfrm>
        </p:spPr>
        <p:txBody>
          <a:bodyPr>
            <a:normAutofit fontScale="92500"/>
          </a:bodyPr>
          <a:lstStyle/>
          <a:p>
            <a:r>
              <a:rPr lang="en-GB" sz="2800" dirty="0" smtClean="0"/>
              <a:t>All partners approach involving service providers, regulators and users facilitating a harmonized planning and implementation of air navigation infrastructure</a:t>
            </a:r>
          </a:p>
          <a:p>
            <a:r>
              <a:rPr lang="en-GB" sz="2800" dirty="0" smtClean="0"/>
              <a:t>Takes into account all related issues such as  air/ground Systems, air/ground  procedures, air/ground regulatory requirements and business case formulation,  </a:t>
            </a:r>
          </a:p>
          <a:p>
            <a:r>
              <a:rPr lang="en-GB" sz="2800" dirty="0" smtClean="0"/>
              <a:t>One stop planning at the same time flexible and scalable  </a:t>
            </a:r>
          </a:p>
          <a:p>
            <a:r>
              <a:rPr lang="en-US" sz="2800" dirty="0" smtClean="0"/>
              <a:t>Modules provide a series of measurable, operational performance improvements, which could be introduced as needed</a:t>
            </a:r>
          </a:p>
          <a:p>
            <a:endParaRPr lang="en-GB" sz="2800" dirty="0" smtClean="0"/>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bwMode="auto">
          <a:ln>
            <a:miter lim="800000"/>
            <a:headEnd/>
            <a:tailEnd/>
          </a:ln>
        </p:spPr>
        <p:txBody>
          <a:bodyPr/>
          <a:lstStyle/>
          <a:p>
            <a:fld id="{77027612-F7CE-4E12-9F50-0914E1DC6436}" type="slidenum">
              <a:rPr lang="en-US"/>
              <a:pPr/>
              <a:t>11</a:t>
            </a:fld>
            <a:endParaRPr lang="en-US"/>
          </a:p>
        </p:txBody>
      </p:sp>
      <p:sp>
        <p:nvSpPr>
          <p:cNvPr id="30723" name="Title 2"/>
          <p:cNvSpPr>
            <a:spLocks noGrp="1"/>
          </p:cNvSpPr>
          <p:nvPr>
            <p:ph type="title"/>
          </p:nvPr>
        </p:nvSpPr>
        <p:spPr>
          <a:xfrm>
            <a:off x="-152400" y="381000"/>
            <a:ext cx="9296400" cy="990600"/>
          </a:xfrm>
        </p:spPr>
        <p:txBody>
          <a:bodyPr/>
          <a:lstStyle/>
          <a:p>
            <a:pPr marL="319088" algn="ctr" eaLnBrk="1" hangingPunct="1"/>
            <a:r>
              <a:rPr lang="en-GB" sz="3200" b="1" dirty="0" smtClean="0"/>
              <a:t>Aviation System Block Upgrades – Definition</a:t>
            </a:r>
            <a:br>
              <a:rPr lang="en-GB" sz="3200" b="1" dirty="0" smtClean="0"/>
            </a:br>
            <a:endParaRPr lang="en-GB" sz="3200" b="1" dirty="0" smtClean="0"/>
          </a:p>
        </p:txBody>
      </p:sp>
      <p:sp>
        <p:nvSpPr>
          <p:cNvPr id="4" name="Content Placeholder 3"/>
          <p:cNvSpPr>
            <a:spLocks noGrp="1"/>
          </p:cNvSpPr>
          <p:nvPr>
            <p:ph idx="1"/>
          </p:nvPr>
        </p:nvSpPr>
        <p:spPr>
          <a:xfrm>
            <a:off x="457200" y="1295400"/>
            <a:ext cx="8229600" cy="4830763"/>
          </a:xfrm>
        </p:spPr>
        <p:txBody>
          <a:bodyPr>
            <a:normAutofit/>
          </a:bodyPr>
          <a:lstStyle/>
          <a:p>
            <a:pPr eaLnBrk="1" hangingPunct="1">
              <a:lnSpc>
                <a:spcPct val="80000"/>
              </a:lnSpc>
            </a:pPr>
            <a:r>
              <a:rPr lang="en-GB" sz="3000" smtClean="0"/>
              <a:t>What is an ‘Aviation System Block Upgrade’ (ASBU)?</a:t>
            </a:r>
          </a:p>
          <a:p>
            <a:pPr eaLnBrk="1" hangingPunct="1">
              <a:lnSpc>
                <a:spcPct val="80000"/>
              </a:lnSpc>
            </a:pPr>
            <a:endParaRPr lang="en-GB" sz="3000" b="1" smtClean="0"/>
          </a:p>
          <a:p>
            <a:pPr lvl="1" eaLnBrk="1" hangingPunct="1">
              <a:lnSpc>
                <a:spcPct val="80000"/>
              </a:lnSpc>
            </a:pPr>
            <a:r>
              <a:rPr lang="en-GB" sz="2600" smtClean="0"/>
              <a:t>Intended </a:t>
            </a:r>
            <a:r>
              <a:rPr lang="en-GB" sz="2600" i="1" smtClean="0">
                <a:solidFill>
                  <a:srgbClr val="5FA326"/>
                </a:solidFill>
              </a:rPr>
              <a:t>Operational Improvement</a:t>
            </a:r>
            <a:r>
              <a:rPr lang="en-GB" sz="2600" i="1" smtClean="0"/>
              <a:t>/Metric </a:t>
            </a:r>
            <a:r>
              <a:rPr lang="en-GB" sz="2600" smtClean="0"/>
              <a:t>to determine success</a:t>
            </a:r>
          </a:p>
          <a:p>
            <a:pPr lvl="1" eaLnBrk="1" hangingPunct="1">
              <a:lnSpc>
                <a:spcPct val="80000"/>
              </a:lnSpc>
            </a:pPr>
            <a:r>
              <a:rPr lang="en-GB" sz="2600" smtClean="0"/>
              <a:t>Necessary </a:t>
            </a:r>
            <a:r>
              <a:rPr lang="en-GB" sz="2600" i="1" smtClean="0">
                <a:solidFill>
                  <a:srgbClr val="5FA326"/>
                </a:solidFill>
              </a:rPr>
              <a:t>Procedures</a:t>
            </a:r>
            <a:r>
              <a:rPr lang="en-GB" sz="2600" smtClean="0"/>
              <a:t>/Air and Ground</a:t>
            </a:r>
          </a:p>
          <a:p>
            <a:pPr lvl="1" eaLnBrk="1" hangingPunct="1">
              <a:lnSpc>
                <a:spcPct val="80000"/>
              </a:lnSpc>
            </a:pPr>
            <a:r>
              <a:rPr lang="en-GB" sz="2600" smtClean="0"/>
              <a:t>Necessary </a:t>
            </a:r>
            <a:r>
              <a:rPr lang="en-GB" sz="2600" i="1" smtClean="0">
                <a:solidFill>
                  <a:srgbClr val="5FA326"/>
                </a:solidFill>
              </a:rPr>
              <a:t>Technology</a:t>
            </a:r>
            <a:r>
              <a:rPr lang="en-GB" sz="2600" smtClean="0"/>
              <a:t>/Air and Ground</a:t>
            </a:r>
          </a:p>
          <a:p>
            <a:pPr lvl="1" eaLnBrk="1" hangingPunct="1">
              <a:lnSpc>
                <a:spcPct val="80000"/>
              </a:lnSpc>
            </a:pPr>
            <a:r>
              <a:rPr lang="en-GB" sz="2600" smtClean="0"/>
              <a:t>Positive </a:t>
            </a:r>
            <a:r>
              <a:rPr lang="en-GB" sz="2600" i="1" smtClean="0">
                <a:solidFill>
                  <a:srgbClr val="5FA326"/>
                </a:solidFill>
              </a:rPr>
              <a:t>Business Case </a:t>
            </a:r>
            <a:r>
              <a:rPr lang="en-GB" sz="2600" smtClean="0"/>
              <a:t>per Upgrade</a:t>
            </a:r>
          </a:p>
          <a:p>
            <a:pPr lvl="1" eaLnBrk="1" hangingPunct="1">
              <a:lnSpc>
                <a:spcPct val="80000"/>
              </a:lnSpc>
            </a:pPr>
            <a:r>
              <a:rPr lang="en-GB" sz="2600" i="1" smtClean="0">
                <a:solidFill>
                  <a:srgbClr val="5FA326"/>
                </a:solidFill>
              </a:rPr>
              <a:t>Regulatory Approval </a:t>
            </a:r>
            <a:r>
              <a:rPr lang="en-GB" sz="2600" smtClean="0">
                <a:solidFill>
                  <a:srgbClr val="5FA326"/>
                </a:solidFill>
              </a:rPr>
              <a:t>Plan</a:t>
            </a:r>
            <a:r>
              <a:rPr lang="en-GB" sz="2600" smtClean="0"/>
              <a:t>/Air and Ground</a:t>
            </a:r>
          </a:p>
          <a:p>
            <a:pPr lvl="1" eaLnBrk="1" hangingPunct="1">
              <a:lnSpc>
                <a:spcPct val="80000"/>
              </a:lnSpc>
            </a:pPr>
            <a:r>
              <a:rPr lang="en-GB" sz="2600" i="1" smtClean="0"/>
              <a:t>Well </a:t>
            </a:r>
            <a:r>
              <a:rPr lang="en-GB" sz="2600" i="1" smtClean="0">
                <a:solidFill>
                  <a:srgbClr val="5FA326"/>
                </a:solidFill>
              </a:rPr>
              <a:t>understood</a:t>
            </a:r>
            <a:r>
              <a:rPr lang="en-GB" sz="2600" i="1" smtClean="0"/>
              <a:t> </a:t>
            </a:r>
            <a:r>
              <a:rPr lang="en-GB" sz="2600" smtClean="0"/>
              <a:t>by a Global Demonstration Trial</a:t>
            </a:r>
          </a:p>
          <a:p>
            <a:pPr lvl="2" eaLnBrk="1" hangingPunct="1">
              <a:lnSpc>
                <a:spcPct val="80000"/>
              </a:lnSpc>
            </a:pPr>
            <a:r>
              <a:rPr lang="en-GB" sz="2200" smtClean="0"/>
              <a:t>All synchronized to allow initial implementation </a:t>
            </a:r>
          </a:p>
          <a:p>
            <a:pPr lvl="2" eaLnBrk="1" hangingPunct="1">
              <a:lnSpc>
                <a:spcPct val="80000"/>
              </a:lnSpc>
            </a:pPr>
            <a:r>
              <a:rPr lang="en-GB" sz="2200" smtClean="0"/>
              <a:t>Won’t matter </a:t>
            </a:r>
            <a:r>
              <a:rPr lang="en-GB" sz="2200" b="1" i="1" smtClean="0"/>
              <a:t>when</a:t>
            </a:r>
            <a:r>
              <a:rPr lang="en-GB" sz="2200" smtClean="0"/>
              <a:t> </a:t>
            </a:r>
            <a:r>
              <a:rPr lang="en-GB" sz="2200" b="1" i="1" smtClean="0"/>
              <a:t>or where</a:t>
            </a:r>
            <a:r>
              <a:rPr lang="en-GB" sz="2200" smtClean="0"/>
              <a:t> implemented </a:t>
            </a:r>
          </a:p>
          <a:p>
            <a:pPr lvl="1" eaLnBrk="1" hangingPunct="1">
              <a:lnSpc>
                <a:spcPct val="80000"/>
              </a:lnSpc>
            </a:pPr>
            <a:endParaRPr lang="en-GB" sz="2600" smtClean="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8"/>
          <p:cNvSpPr>
            <a:spLocks noGrp="1"/>
          </p:cNvSpPr>
          <p:nvPr>
            <p:ph type="title"/>
          </p:nvPr>
        </p:nvSpPr>
        <p:spPr/>
        <p:txBody>
          <a:bodyPr anchor="ctr"/>
          <a:lstStyle/>
          <a:p>
            <a:pPr eaLnBrk="1" hangingPunct="1"/>
            <a:r>
              <a:rPr lang="en-GB" smtClean="0"/>
              <a:t>Performance-based Navigation: An example of ASBU approach </a:t>
            </a:r>
          </a:p>
        </p:txBody>
      </p:sp>
      <p:sp>
        <p:nvSpPr>
          <p:cNvPr id="22531" name="Slide Number Placeholder 7"/>
          <p:cNvSpPr>
            <a:spLocks noGrp="1"/>
          </p:cNvSpPr>
          <p:nvPr>
            <p:ph type="sldNum" sz="quarter" idx="11"/>
          </p:nvPr>
        </p:nvSpPr>
        <p:spPr bwMode="auto">
          <a:ln>
            <a:miter lim="800000"/>
            <a:headEnd/>
            <a:tailEnd/>
          </a:ln>
        </p:spPr>
        <p:txBody>
          <a:bodyPr/>
          <a:lstStyle/>
          <a:p>
            <a:pPr algn="r"/>
            <a:fld id="{724866FC-F927-4BF1-9DE1-67F9A9806D52}" type="slidenum">
              <a:rPr lang="en-US"/>
              <a:pPr algn="r"/>
              <a:t>12</a:t>
            </a:fld>
            <a:endParaRPr lang="en-US" dirty="0"/>
          </a:p>
        </p:txBody>
      </p:sp>
      <p:pic>
        <p:nvPicPr>
          <p:cNvPr id="31748" name="Picture 5" descr="puzzle blank.bmp"/>
          <p:cNvPicPr>
            <a:picLocks noChangeAspect="1"/>
          </p:cNvPicPr>
          <p:nvPr/>
        </p:nvPicPr>
        <p:blipFill>
          <a:blip r:embed="rId3" cstate="print"/>
          <a:srcRect/>
          <a:stretch>
            <a:fillRect/>
          </a:stretch>
        </p:blipFill>
        <p:spPr bwMode="auto">
          <a:xfrm>
            <a:off x="381000" y="1143000"/>
            <a:ext cx="8486775" cy="5435600"/>
          </a:xfrm>
          <a:prstGeom prst="rect">
            <a:avLst/>
          </a:prstGeom>
          <a:noFill/>
          <a:ln w="9525">
            <a:solidFill>
              <a:schemeClr val="tx1"/>
            </a:solidFill>
            <a:miter lim="800000"/>
            <a:headEnd/>
            <a:tailEnd/>
          </a:ln>
        </p:spPr>
      </p:pic>
      <p:sp>
        <p:nvSpPr>
          <p:cNvPr id="31749" name="TextBox 9"/>
          <p:cNvSpPr txBox="1">
            <a:spLocks noChangeArrowheads="1"/>
          </p:cNvSpPr>
          <p:nvPr/>
        </p:nvSpPr>
        <p:spPr bwMode="auto">
          <a:xfrm>
            <a:off x="436563" y="1143000"/>
            <a:ext cx="2727325" cy="2338388"/>
          </a:xfrm>
          <a:prstGeom prst="rect">
            <a:avLst/>
          </a:prstGeom>
          <a:noFill/>
          <a:ln w="9525">
            <a:noFill/>
            <a:miter lim="800000"/>
            <a:headEnd/>
            <a:tailEnd/>
          </a:ln>
        </p:spPr>
        <p:txBody>
          <a:bodyPr wrap="none">
            <a:spAutoFit/>
          </a:bodyPr>
          <a:lstStyle/>
          <a:p>
            <a:r>
              <a:rPr lang="en-US" b="1">
                <a:latin typeface="Calibri" pitchFamily="34" charset="0"/>
              </a:rPr>
              <a:t>Operational Improvement</a:t>
            </a:r>
          </a:p>
          <a:p>
            <a:pPr>
              <a:buClr>
                <a:srgbClr val="C00000"/>
              </a:buClr>
              <a:buFont typeface="Arial" charset="0"/>
              <a:buChar char="•"/>
            </a:pPr>
            <a:r>
              <a:rPr lang="en-US" sz="1600">
                <a:latin typeface="Calibri" pitchFamily="34" charset="0"/>
              </a:rPr>
              <a:t>Fewer Runway Excursions</a:t>
            </a:r>
          </a:p>
          <a:p>
            <a:pPr>
              <a:buClr>
                <a:srgbClr val="C00000"/>
              </a:buClr>
              <a:buFont typeface="Arial" charset="0"/>
              <a:buChar char="•"/>
            </a:pPr>
            <a:r>
              <a:rPr lang="en-US" sz="1600">
                <a:latin typeface="Calibri" pitchFamily="34" charset="0"/>
              </a:rPr>
              <a:t>Less Noise &amp; Emissions</a:t>
            </a:r>
          </a:p>
          <a:p>
            <a:pPr>
              <a:buClr>
                <a:srgbClr val="C00000"/>
              </a:buClr>
              <a:buFont typeface="Arial" charset="0"/>
              <a:buChar char="•"/>
            </a:pPr>
            <a:r>
              <a:rPr lang="en-US" sz="1600">
                <a:latin typeface="Calibri" pitchFamily="34" charset="0"/>
              </a:rPr>
              <a:t>Fuel Savings</a:t>
            </a:r>
          </a:p>
          <a:p>
            <a:pPr>
              <a:buClr>
                <a:srgbClr val="C00000"/>
              </a:buClr>
              <a:buFont typeface="Arial" charset="0"/>
              <a:buChar char="•"/>
            </a:pPr>
            <a:r>
              <a:rPr lang="en-US" sz="1600">
                <a:latin typeface="Calibri" pitchFamily="34" charset="0"/>
              </a:rPr>
              <a:t>Lower Pilot workload</a:t>
            </a:r>
          </a:p>
          <a:p>
            <a:pPr>
              <a:buClr>
                <a:srgbClr val="C00000"/>
              </a:buClr>
              <a:buFont typeface="Arial" charset="0"/>
              <a:buChar char="•"/>
            </a:pPr>
            <a:r>
              <a:rPr lang="en-US" sz="1600">
                <a:latin typeface="Calibri" pitchFamily="34" charset="0"/>
              </a:rPr>
              <a:t>Lower ATC Workload</a:t>
            </a:r>
            <a:endParaRPr lang="en-US" sz="1600" b="1">
              <a:latin typeface="Calibri" pitchFamily="34" charset="0"/>
            </a:endParaRPr>
          </a:p>
          <a:p>
            <a:pPr>
              <a:buClr>
                <a:srgbClr val="C00000"/>
              </a:buClr>
            </a:pPr>
            <a:r>
              <a:rPr lang="en-US" sz="1600" b="1">
                <a:latin typeface="Calibri" pitchFamily="34" charset="0"/>
              </a:rPr>
              <a:t>Performance Monitoring </a:t>
            </a:r>
          </a:p>
          <a:p>
            <a:pPr>
              <a:buClr>
                <a:srgbClr val="C00000"/>
              </a:buClr>
            </a:pPr>
            <a:r>
              <a:rPr lang="en-US" sz="1600" b="1">
                <a:latin typeface="Calibri" pitchFamily="34" charset="0"/>
              </a:rPr>
              <a:t>by PIRGs/States</a:t>
            </a:r>
          </a:p>
          <a:p>
            <a:pPr>
              <a:buClr>
                <a:srgbClr val="C00000"/>
              </a:buClr>
              <a:buFont typeface="Arial" charset="0"/>
              <a:buChar char="•"/>
            </a:pPr>
            <a:r>
              <a:rPr lang="en-US" sz="1600">
                <a:latin typeface="Calibri" pitchFamily="34" charset="0"/>
              </a:rPr>
              <a:t> Metrics</a:t>
            </a:r>
            <a:endParaRPr lang="en-GB" sz="1600">
              <a:latin typeface="Calibri" pitchFamily="34" charset="0"/>
            </a:endParaRPr>
          </a:p>
        </p:txBody>
      </p:sp>
      <p:sp>
        <p:nvSpPr>
          <p:cNvPr id="31750" name="TextBox 10"/>
          <p:cNvSpPr txBox="1">
            <a:spLocks noChangeArrowheads="1"/>
          </p:cNvSpPr>
          <p:nvPr/>
        </p:nvSpPr>
        <p:spPr bwMode="auto">
          <a:xfrm>
            <a:off x="457200" y="4419600"/>
            <a:ext cx="2743200" cy="1631950"/>
          </a:xfrm>
          <a:prstGeom prst="rect">
            <a:avLst/>
          </a:prstGeom>
          <a:noFill/>
          <a:ln w="9525">
            <a:noFill/>
            <a:miter lim="800000"/>
            <a:headEnd/>
            <a:tailEnd/>
          </a:ln>
        </p:spPr>
        <p:txBody>
          <a:bodyPr>
            <a:spAutoFit/>
          </a:bodyPr>
          <a:lstStyle/>
          <a:p>
            <a:pPr algn="ctr"/>
            <a:r>
              <a:rPr lang="en-US" b="1">
                <a:latin typeface="Calibri" pitchFamily="34" charset="0"/>
              </a:rPr>
              <a:t>Positive Business Case</a:t>
            </a:r>
          </a:p>
          <a:p>
            <a:pPr algn="ctr"/>
            <a:endParaRPr lang="en-US" b="1">
              <a:latin typeface="Calibri" pitchFamily="34" charset="0"/>
            </a:endParaRPr>
          </a:p>
          <a:p>
            <a:pPr>
              <a:buClr>
                <a:srgbClr val="C00000"/>
              </a:buClr>
              <a:buFont typeface="Arial" charset="0"/>
              <a:buChar char="•"/>
            </a:pPr>
            <a:r>
              <a:rPr lang="en-US" sz="1600">
                <a:latin typeface="Calibri" pitchFamily="34" charset="0"/>
              </a:rPr>
              <a:t>Minimum investment; using existing airborne technology</a:t>
            </a:r>
          </a:p>
          <a:p>
            <a:pPr>
              <a:buClr>
                <a:srgbClr val="C00000"/>
              </a:buClr>
              <a:buFont typeface="Arial" charset="0"/>
              <a:buChar char="•"/>
            </a:pPr>
            <a:r>
              <a:rPr lang="en-US" sz="1400" b="1">
                <a:latin typeface="Calibri" pitchFamily="34" charset="0"/>
              </a:rPr>
              <a:t>Rollout (Formulation of </a:t>
            </a:r>
          </a:p>
          <a:p>
            <a:pPr>
              <a:buClr>
                <a:srgbClr val="C00000"/>
              </a:buClr>
            </a:pPr>
            <a:r>
              <a:rPr lang="en-US" sz="1400" b="1">
                <a:latin typeface="Calibri" pitchFamily="34" charset="0"/>
              </a:rPr>
              <a:t>  business case by States)</a:t>
            </a:r>
            <a:endParaRPr lang="en-GB" sz="1400" b="1">
              <a:latin typeface="Calibri" pitchFamily="34" charset="0"/>
            </a:endParaRPr>
          </a:p>
        </p:txBody>
      </p:sp>
      <p:sp>
        <p:nvSpPr>
          <p:cNvPr id="31751" name="TextBox 11"/>
          <p:cNvSpPr txBox="1">
            <a:spLocks noChangeArrowheads="1"/>
          </p:cNvSpPr>
          <p:nvPr/>
        </p:nvSpPr>
        <p:spPr bwMode="auto">
          <a:xfrm>
            <a:off x="6553200" y="1219200"/>
            <a:ext cx="2286000" cy="2000250"/>
          </a:xfrm>
          <a:prstGeom prst="rect">
            <a:avLst/>
          </a:prstGeom>
          <a:noFill/>
          <a:ln w="9525">
            <a:noFill/>
            <a:miter lim="800000"/>
            <a:headEnd/>
            <a:tailEnd/>
          </a:ln>
        </p:spPr>
        <p:txBody>
          <a:bodyPr>
            <a:spAutoFit/>
          </a:bodyPr>
          <a:lstStyle/>
          <a:p>
            <a:pPr algn="ctr"/>
            <a:r>
              <a:rPr lang="en-US" b="1">
                <a:latin typeface="Calibri" pitchFamily="34" charset="0"/>
              </a:rPr>
              <a:t>Necessary Technology </a:t>
            </a:r>
          </a:p>
          <a:p>
            <a:pPr algn="ctr"/>
            <a:r>
              <a:rPr lang="en-US" b="1">
                <a:latin typeface="Calibri" pitchFamily="34" charset="0"/>
              </a:rPr>
              <a:t>Air &amp; Ground</a:t>
            </a:r>
          </a:p>
          <a:p>
            <a:pPr algn="ctr"/>
            <a:endParaRPr lang="en-US" b="1">
              <a:latin typeface="Calibri" pitchFamily="34" charset="0"/>
            </a:endParaRPr>
          </a:p>
          <a:p>
            <a:pPr>
              <a:buClr>
                <a:srgbClr val="C00000"/>
              </a:buClr>
              <a:buFont typeface="Arial" charset="0"/>
              <a:buChar char="•"/>
            </a:pPr>
            <a:r>
              <a:rPr lang="en-US" sz="1600">
                <a:latin typeface="Calibri" pitchFamily="34" charset="0"/>
              </a:rPr>
              <a:t>Annex 10 (2008)</a:t>
            </a:r>
          </a:p>
          <a:p>
            <a:pPr>
              <a:buClr>
                <a:srgbClr val="C00000"/>
              </a:buClr>
              <a:buFont typeface="Arial" charset="0"/>
              <a:buChar char="•"/>
            </a:pPr>
            <a:r>
              <a:rPr lang="en-US" sz="1600">
                <a:latin typeface="Calibri" pitchFamily="34" charset="0"/>
              </a:rPr>
              <a:t>GNSS Manual (2011)</a:t>
            </a:r>
          </a:p>
          <a:p>
            <a:pPr>
              <a:buClr>
                <a:srgbClr val="C00000"/>
              </a:buClr>
              <a:buFont typeface="Arial" charset="0"/>
              <a:buChar char="•"/>
            </a:pPr>
            <a:r>
              <a:rPr lang="en-GB" sz="1200" b="1">
                <a:latin typeface="Calibri" pitchFamily="34" charset="0"/>
              </a:rPr>
              <a:t> Rollout  (planning &amp; </a:t>
            </a:r>
          </a:p>
          <a:p>
            <a:pPr>
              <a:buClr>
                <a:srgbClr val="C00000"/>
              </a:buClr>
            </a:pPr>
            <a:r>
              <a:rPr lang="en-GB" sz="1200" b="1">
                <a:latin typeface="Calibri" pitchFamily="34" charset="0"/>
              </a:rPr>
              <a:t>   implementation  by  </a:t>
            </a:r>
          </a:p>
          <a:p>
            <a:pPr>
              <a:buClr>
                <a:srgbClr val="C00000"/>
              </a:buClr>
            </a:pPr>
            <a:r>
              <a:rPr lang="en-GB" sz="1200" b="1">
                <a:latin typeface="Calibri" pitchFamily="34" charset="0"/>
              </a:rPr>
              <a:t>   PIRGs/States</a:t>
            </a:r>
            <a:r>
              <a:rPr lang="en-GB" sz="1400" b="1">
                <a:latin typeface="Calibri" pitchFamily="34" charset="0"/>
              </a:rPr>
              <a:t>)</a:t>
            </a:r>
            <a:endParaRPr lang="en-US" sz="1400" b="1">
              <a:latin typeface="Calibri" pitchFamily="34" charset="0"/>
            </a:endParaRPr>
          </a:p>
        </p:txBody>
      </p:sp>
      <p:sp>
        <p:nvSpPr>
          <p:cNvPr id="31752" name="TextBox 12"/>
          <p:cNvSpPr txBox="1">
            <a:spLocks noChangeArrowheads="1"/>
          </p:cNvSpPr>
          <p:nvPr/>
        </p:nvSpPr>
        <p:spPr bwMode="auto">
          <a:xfrm>
            <a:off x="6096000" y="4343400"/>
            <a:ext cx="2819400" cy="2154238"/>
          </a:xfrm>
          <a:prstGeom prst="rect">
            <a:avLst/>
          </a:prstGeom>
          <a:noFill/>
          <a:ln w="9525">
            <a:noFill/>
            <a:miter lim="800000"/>
            <a:headEnd/>
            <a:tailEnd/>
          </a:ln>
        </p:spPr>
        <p:txBody>
          <a:bodyPr>
            <a:spAutoFit/>
          </a:bodyPr>
          <a:lstStyle/>
          <a:p>
            <a:pPr algn="ctr"/>
            <a:r>
              <a:rPr lang="en-US" b="1">
                <a:latin typeface="Calibri" pitchFamily="34" charset="0"/>
              </a:rPr>
              <a:t>Global Demonstrations</a:t>
            </a:r>
          </a:p>
          <a:p>
            <a:pPr algn="ctr"/>
            <a:r>
              <a:rPr lang="en-US" b="1">
                <a:latin typeface="Calibri" pitchFamily="34" charset="0"/>
              </a:rPr>
              <a:t>and/or Trials</a:t>
            </a:r>
            <a:endParaRPr lang="en-US" sz="1600" b="1">
              <a:latin typeface="Calibri" pitchFamily="34" charset="0"/>
            </a:endParaRPr>
          </a:p>
          <a:p>
            <a:pPr>
              <a:buClr>
                <a:srgbClr val="C00000"/>
              </a:buClr>
              <a:buFont typeface="Arial" charset="0"/>
              <a:buChar char="•"/>
            </a:pPr>
            <a:r>
              <a:rPr lang="en-US" sz="1400">
                <a:latin typeface="Calibri" pitchFamily="34" charset="0"/>
              </a:rPr>
              <a:t>Oceanic – RNP 4; Pacific</a:t>
            </a:r>
          </a:p>
          <a:p>
            <a:pPr>
              <a:buClr>
                <a:srgbClr val="C00000"/>
              </a:buClr>
              <a:buFont typeface="Arial" charset="0"/>
              <a:buChar char="•"/>
            </a:pPr>
            <a:r>
              <a:rPr lang="en-US" sz="1400">
                <a:latin typeface="Calibri" pitchFamily="34" charset="0"/>
              </a:rPr>
              <a:t>Continental – RNAV 5; S. America</a:t>
            </a:r>
          </a:p>
          <a:p>
            <a:pPr>
              <a:buClr>
                <a:srgbClr val="C00000"/>
              </a:buClr>
              <a:buFont typeface="Arial" charset="0"/>
              <a:buChar char="•"/>
            </a:pPr>
            <a:r>
              <a:rPr lang="en-US" sz="1400">
                <a:latin typeface="Calibri" pitchFamily="34" charset="0"/>
              </a:rPr>
              <a:t>RNAV 10; Red Carpet Africa</a:t>
            </a:r>
          </a:p>
          <a:p>
            <a:pPr>
              <a:buClr>
                <a:srgbClr val="C00000"/>
              </a:buClr>
              <a:buFont typeface="Arial" charset="0"/>
              <a:buChar char="•"/>
            </a:pPr>
            <a:r>
              <a:rPr lang="en-US" sz="1400">
                <a:latin typeface="Calibri" pitchFamily="34" charset="0"/>
              </a:rPr>
              <a:t>Challenging Approaches</a:t>
            </a:r>
          </a:p>
          <a:p>
            <a:pPr lvl="1">
              <a:buClr>
                <a:srgbClr val="C00000"/>
              </a:buClr>
              <a:buFont typeface="Arial" charset="0"/>
              <a:buChar char="•"/>
            </a:pPr>
            <a:r>
              <a:rPr lang="en-US" sz="1400">
                <a:latin typeface="Calibri" pitchFamily="34" charset="0"/>
              </a:rPr>
              <a:t>Lhasa, Queenstown</a:t>
            </a:r>
          </a:p>
          <a:p>
            <a:pPr>
              <a:buClr>
                <a:srgbClr val="C00000"/>
              </a:buClr>
              <a:buFont typeface="Arial" charset="0"/>
              <a:buChar char="•"/>
            </a:pPr>
            <a:r>
              <a:rPr lang="en-US" sz="1400">
                <a:latin typeface="Calibri" pitchFamily="34" charset="0"/>
              </a:rPr>
              <a:t> </a:t>
            </a:r>
            <a:r>
              <a:rPr lang="en-GB" sz="1200" b="1">
                <a:latin typeface="Calibri" pitchFamily="34" charset="0"/>
              </a:rPr>
              <a:t>Rollout  (planning &amp;  implementation</a:t>
            </a:r>
          </a:p>
          <a:p>
            <a:pPr>
              <a:buClr>
                <a:srgbClr val="C00000"/>
              </a:buClr>
            </a:pPr>
            <a:r>
              <a:rPr lang="en-GB" sz="1200" b="1">
                <a:latin typeface="Calibri" pitchFamily="34" charset="0"/>
              </a:rPr>
              <a:t>   by PIRGs/States)</a:t>
            </a:r>
            <a:endParaRPr lang="en-US" sz="1200" b="1">
              <a:latin typeface="Calibri" pitchFamily="34" charset="0"/>
            </a:endParaRPr>
          </a:p>
        </p:txBody>
      </p:sp>
      <p:sp>
        <p:nvSpPr>
          <p:cNvPr id="31753" name="TextBox 13"/>
          <p:cNvSpPr txBox="1">
            <a:spLocks noChangeArrowheads="1"/>
          </p:cNvSpPr>
          <p:nvPr/>
        </p:nvSpPr>
        <p:spPr bwMode="auto">
          <a:xfrm>
            <a:off x="3276600" y="5195888"/>
            <a:ext cx="2743200" cy="1385887"/>
          </a:xfrm>
          <a:prstGeom prst="rect">
            <a:avLst/>
          </a:prstGeom>
          <a:noFill/>
          <a:ln w="9525">
            <a:noFill/>
            <a:miter lim="800000"/>
            <a:headEnd/>
            <a:tailEnd/>
          </a:ln>
        </p:spPr>
        <p:txBody>
          <a:bodyPr>
            <a:spAutoFit/>
          </a:bodyPr>
          <a:lstStyle/>
          <a:p>
            <a:pPr algn="ctr"/>
            <a:r>
              <a:rPr lang="en-US" sz="1600" b="1">
                <a:latin typeface="Calibri" pitchFamily="34" charset="0"/>
              </a:rPr>
              <a:t>Regulatory Approval Plan</a:t>
            </a:r>
          </a:p>
          <a:p>
            <a:pPr algn="ctr"/>
            <a:r>
              <a:rPr lang="en-US" sz="1600" b="1">
                <a:latin typeface="Calibri" pitchFamily="34" charset="0"/>
              </a:rPr>
              <a:t>Air &amp; Ground</a:t>
            </a:r>
            <a:endParaRPr lang="en-US" sz="1400" b="1">
              <a:latin typeface="Calibri" pitchFamily="34" charset="0"/>
            </a:endParaRPr>
          </a:p>
          <a:p>
            <a:pPr>
              <a:buClr>
                <a:srgbClr val="C00000"/>
              </a:buClr>
              <a:buFont typeface="Arial" charset="0"/>
              <a:buChar char="•"/>
            </a:pPr>
            <a:r>
              <a:rPr lang="en-US" sz="1400">
                <a:latin typeface="Calibri" pitchFamily="34" charset="0"/>
              </a:rPr>
              <a:t>Ops Approval Handbook (2011)</a:t>
            </a:r>
          </a:p>
          <a:p>
            <a:pPr>
              <a:buClr>
                <a:srgbClr val="C00000"/>
              </a:buClr>
              <a:buFont typeface="Arial" charset="0"/>
              <a:buChar char="•"/>
            </a:pPr>
            <a:r>
              <a:rPr lang="en-US" sz="1400">
                <a:latin typeface="Calibri" pitchFamily="34" charset="0"/>
              </a:rPr>
              <a:t>PBN Model Regulations (2011)</a:t>
            </a:r>
          </a:p>
          <a:p>
            <a:pPr>
              <a:buClr>
                <a:srgbClr val="C00000"/>
              </a:buClr>
              <a:buFont typeface="Arial" charset="0"/>
              <a:buChar char="•"/>
            </a:pPr>
            <a:r>
              <a:rPr lang="en-GB" sz="1200" b="1">
                <a:latin typeface="Calibri" pitchFamily="34" charset="0"/>
              </a:rPr>
              <a:t>Rollout  (planning&amp; implementation</a:t>
            </a:r>
          </a:p>
          <a:p>
            <a:pPr>
              <a:buClr>
                <a:srgbClr val="C00000"/>
              </a:buClr>
            </a:pPr>
            <a:r>
              <a:rPr lang="en-GB" sz="1200" b="1">
                <a:latin typeface="Calibri" pitchFamily="34" charset="0"/>
              </a:rPr>
              <a:t>  by PIRGs/States)</a:t>
            </a:r>
            <a:endParaRPr lang="en-US" sz="1200" b="1">
              <a:latin typeface="Calibri" pitchFamily="34" charset="0"/>
            </a:endParaRPr>
          </a:p>
        </p:txBody>
      </p:sp>
      <p:sp>
        <p:nvSpPr>
          <p:cNvPr id="31754" name="TextBox 14"/>
          <p:cNvSpPr txBox="1">
            <a:spLocks noChangeArrowheads="1"/>
          </p:cNvSpPr>
          <p:nvPr/>
        </p:nvSpPr>
        <p:spPr bwMode="auto">
          <a:xfrm>
            <a:off x="3352800" y="1219200"/>
            <a:ext cx="2692400" cy="3600450"/>
          </a:xfrm>
          <a:prstGeom prst="rect">
            <a:avLst/>
          </a:prstGeom>
          <a:noFill/>
          <a:ln w="9525">
            <a:noFill/>
            <a:miter lim="800000"/>
            <a:headEnd/>
            <a:tailEnd/>
          </a:ln>
        </p:spPr>
        <p:txBody>
          <a:bodyPr>
            <a:spAutoFit/>
          </a:bodyPr>
          <a:lstStyle/>
          <a:p>
            <a:pPr algn="ctr"/>
            <a:r>
              <a:rPr lang="en-US" b="1">
                <a:latin typeface="Calibri" pitchFamily="34" charset="0"/>
              </a:rPr>
              <a:t>Necessary Procedures</a:t>
            </a:r>
          </a:p>
          <a:p>
            <a:pPr algn="ctr"/>
            <a:r>
              <a:rPr lang="en-US" b="1">
                <a:latin typeface="Calibri" pitchFamily="34" charset="0"/>
              </a:rPr>
              <a:t>Air &amp; Ground</a:t>
            </a:r>
          </a:p>
          <a:p>
            <a:pPr>
              <a:buClr>
                <a:srgbClr val="C00000"/>
              </a:buClr>
              <a:buFont typeface="Arial" charset="0"/>
              <a:buChar char="•"/>
            </a:pPr>
            <a:r>
              <a:rPr lang="en-US" sz="1200">
                <a:latin typeface="Calibri" pitchFamily="34" charset="0"/>
              </a:rPr>
              <a:t>Annex 2, 10 &amp; 11 (2008)</a:t>
            </a:r>
          </a:p>
          <a:p>
            <a:pPr>
              <a:buClr>
                <a:srgbClr val="C00000"/>
              </a:buClr>
              <a:buFont typeface="Arial" charset="0"/>
              <a:buChar char="•"/>
            </a:pPr>
            <a:r>
              <a:rPr lang="en-US" sz="1200">
                <a:latin typeface="Calibri" pitchFamily="34" charset="0"/>
              </a:rPr>
              <a:t>Annex 14 &amp; 15 (2009)</a:t>
            </a:r>
          </a:p>
          <a:p>
            <a:pPr>
              <a:buClr>
                <a:srgbClr val="C00000"/>
              </a:buClr>
              <a:buFont typeface="Arial" charset="0"/>
              <a:buChar char="•"/>
            </a:pPr>
            <a:r>
              <a:rPr lang="en-US" sz="1200">
                <a:latin typeface="Calibri" pitchFamily="34" charset="0"/>
              </a:rPr>
              <a:t>Annex 4 &amp; 6 (2010)</a:t>
            </a:r>
          </a:p>
          <a:p>
            <a:pPr>
              <a:buClr>
                <a:srgbClr val="C00000"/>
              </a:buClr>
              <a:buFont typeface="Arial" charset="0"/>
              <a:buChar char="•"/>
            </a:pPr>
            <a:r>
              <a:rPr lang="en-US" sz="1200">
                <a:latin typeface="Calibri" pitchFamily="34" charset="0"/>
              </a:rPr>
              <a:t>Annex 3 (2012)</a:t>
            </a:r>
          </a:p>
          <a:p>
            <a:pPr>
              <a:buClr>
                <a:srgbClr val="C00000"/>
              </a:buClr>
              <a:buFont typeface="Arial" charset="0"/>
              <a:buChar char="•"/>
            </a:pPr>
            <a:r>
              <a:rPr lang="en-US" sz="1200">
                <a:latin typeface="Calibri" pitchFamily="34" charset="0"/>
              </a:rPr>
              <a:t>Procedures Ops Vol. 1 &amp; 2</a:t>
            </a:r>
            <a:r>
              <a:rPr lang="en-GB" sz="1200">
                <a:latin typeface="Calibri" pitchFamily="34" charset="0"/>
              </a:rPr>
              <a:t> (2008+2010+2012)</a:t>
            </a:r>
          </a:p>
          <a:p>
            <a:pPr>
              <a:buClr>
                <a:srgbClr val="C00000"/>
              </a:buClr>
              <a:buFont typeface="Arial" charset="0"/>
              <a:buChar char="•"/>
            </a:pPr>
            <a:r>
              <a:rPr lang="en-GB" sz="1200">
                <a:latin typeface="Calibri" pitchFamily="34" charset="0"/>
              </a:rPr>
              <a:t>Procedures ATM (2010+2012)</a:t>
            </a:r>
          </a:p>
          <a:p>
            <a:pPr>
              <a:buClr>
                <a:srgbClr val="C00000"/>
              </a:buClr>
              <a:buFont typeface="Arial" charset="0"/>
              <a:buChar char="•"/>
            </a:pPr>
            <a:r>
              <a:rPr lang="en-GB" sz="1200">
                <a:latin typeface="Calibri" pitchFamily="34" charset="0"/>
              </a:rPr>
              <a:t>Procedures ABC (2010)</a:t>
            </a:r>
          </a:p>
          <a:p>
            <a:pPr>
              <a:buClr>
                <a:srgbClr val="C00000"/>
              </a:buClr>
              <a:buFont typeface="Arial" charset="0"/>
              <a:buChar char="•"/>
            </a:pPr>
            <a:r>
              <a:rPr lang="en-GB" sz="1200">
                <a:latin typeface="Calibri" pitchFamily="34" charset="0"/>
              </a:rPr>
              <a:t>PBN Manual (2008+2011)</a:t>
            </a:r>
          </a:p>
          <a:p>
            <a:pPr>
              <a:buClr>
                <a:srgbClr val="C00000"/>
              </a:buClr>
              <a:buFont typeface="Arial" charset="0"/>
              <a:buChar char="•"/>
            </a:pPr>
            <a:r>
              <a:rPr lang="en-GB" sz="1200">
                <a:latin typeface="Calibri" pitchFamily="34" charset="0"/>
              </a:rPr>
              <a:t>RNP AR Manual (2009)</a:t>
            </a:r>
          </a:p>
          <a:p>
            <a:pPr>
              <a:buClr>
                <a:srgbClr val="C00000"/>
              </a:buClr>
              <a:buFont typeface="Arial" charset="0"/>
              <a:buChar char="•"/>
            </a:pPr>
            <a:r>
              <a:rPr lang="en-GB" sz="1200">
                <a:latin typeface="Calibri" pitchFamily="34" charset="0"/>
              </a:rPr>
              <a:t>Continuous Descent Operations (2010)</a:t>
            </a:r>
          </a:p>
          <a:p>
            <a:pPr>
              <a:buClr>
                <a:srgbClr val="C00000"/>
              </a:buClr>
              <a:buFont typeface="Arial" charset="0"/>
              <a:buChar char="•"/>
            </a:pPr>
            <a:r>
              <a:rPr lang="en-GB" sz="1200">
                <a:latin typeface="Calibri" pitchFamily="34" charset="0"/>
              </a:rPr>
              <a:t>Continuous Climb Operations (2012)</a:t>
            </a:r>
          </a:p>
          <a:p>
            <a:pPr>
              <a:buClr>
                <a:srgbClr val="C00000"/>
              </a:buClr>
              <a:buFont typeface="Arial" charset="0"/>
              <a:buChar char="•"/>
            </a:pPr>
            <a:r>
              <a:rPr lang="en-GB" sz="1200">
                <a:latin typeface="Calibri" pitchFamily="34" charset="0"/>
              </a:rPr>
              <a:t>Quality Assurance Manual (2010)</a:t>
            </a:r>
          </a:p>
          <a:p>
            <a:pPr>
              <a:buClr>
                <a:srgbClr val="C00000"/>
              </a:buClr>
              <a:buFont typeface="Arial" charset="0"/>
              <a:buChar char="•"/>
            </a:pPr>
            <a:r>
              <a:rPr lang="en-GB" sz="1200">
                <a:latin typeface="Calibri" pitchFamily="34" charset="0"/>
              </a:rPr>
              <a:t>Airspace Design Handbook (2011)</a:t>
            </a:r>
          </a:p>
          <a:p>
            <a:pPr>
              <a:buClr>
                <a:srgbClr val="C00000"/>
              </a:buClr>
              <a:buFont typeface="Arial" charset="0"/>
              <a:buChar char="•"/>
            </a:pPr>
            <a:r>
              <a:rPr lang="en-GB" sz="1200" b="1">
                <a:latin typeface="Calibri" pitchFamily="34" charset="0"/>
              </a:rPr>
              <a:t>Rollout  (planning&amp; implementation</a:t>
            </a:r>
          </a:p>
          <a:p>
            <a:pPr>
              <a:buClr>
                <a:srgbClr val="C00000"/>
              </a:buClr>
            </a:pPr>
            <a:r>
              <a:rPr lang="en-GB" sz="1200" b="1">
                <a:latin typeface="Calibri" pitchFamily="34" charset="0"/>
              </a:rPr>
              <a:t>  by PIRGs/States)</a:t>
            </a:r>
            <a:endParaRPr lang="en-US" sz="1200" b="1">
              <a:latin typeface="Calibri" pitchFamily="34" charset="0"/>
            </a:endParaRPr>
          </a:p>
        </p:txBody>
      </p:sp>
      <p:sp>
        <p:nvSpPr>
          <p:cNvPr id="11" name="Footer Placeholder 10"/>
          <p:cNvSpPr>
            <a:spLocks noGrp="1"/>
          </p:cNvSpPr>
          <p:nvPr>
            <p:ph type="ftr" sz="quarter" idx="11"/>
          </p:nvPr>
        </p:nvSpPr>
        <p:spPr>
          <a:xfrm>
            <a:off x="1143000" y="6629400"/>
            <a:ext cx="6858000" cy="228600"/>
          </a:xfrm>
        </p:spPr>
        <p:txBody>
          <a:bodyPr/>
          <a:lstStyle/>
          <a:p>
            <a:r>
              <a:rPr lang="en-US" dirty="0" smtClean="0"/>
              <a:t>ICAO SIP 2012-ASBU workshops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be 83"/>
          <p:cNvSpPr/>
          <p:nvPr/>
        </p:nvSpPr>
        <p:spPr>
          <a:xfrm>
            <a:off x="2133600" y="1219200"/>
            <a:ext cx="838200" cy="9113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Canada</a:t>
            </a:r>
            <a:endParaRPr lang="en-GB" sz="1100" dirty="0"/>
          </a:p>
        </p:txBody>
      </p:sp>
      <p:sp>
        <p:nvSpPr>
          <p:cNvPr id="4" name="Title 3"/>
          <p:cNvSpPr>
            <a:spLocks noGrp="1"/>
          </p:cNvSpPr>
          <p:nvPr>
            <p:ph type="title"/>
          </p:nvPr>
        </p:nvSpPr>
        <p:spPr/>
        <p:txBody>
          <a:bodyPr anchor="ctr"/>
          <a:lstStyle/>
          <a:p>
            <a:pPr algn="ctr"/>
            <a:r>
              <a:rPr lang="en-GB" sz="4000" dirty="0" smtClean="0"/>
              <a:t>We Can </a:t>
            </a:r>
            <a:r>
              <a:rPr lang="en-GB" sz="4000" dirty="0"/>
              <a:t>B</a:t>
            </a:r>
            <a:r>
              <a:rPr lang="en-GB" sz="4000" dirty="0" smtClean="0"/>
              <a:t>enefit From What </a:t>
            </a:r>
            <a:r>
              <a:rPr lang="en-GB" sz="4000" dirty="0"/>
              <a:t>I</a:t>
            </a:r>
            <a:r>
              <a:rPr lang="en-GB" sz="4000" dirty="0" smtClean="0"/>
              <a:t>s Already Out </a:t>
            </a:r>
            <a:r>
              <a:rPr lang="en-GB" sz="4000" dirty="0"/>
              <a:t>T</a:t>
            </a:r>
            <a:r>
              <a:rPr lang="en-GB" sz="4000" dirty="0" smtClean="0"/>
              <a:t>here…</a:t>
            </a:r>
            <a:endParaRPr lang="en-GB" sz="4000" dirty="0"/>
          </a:p>
        </p:txBody>
      </p:sp>
      <p:sp>
        <p:nvSpPr>
          <p:cNvPr id="52" name="Cube 51"/>
          <p:cNvSpPr/>
          <p:nvPr/>
        </p:nvSpPr>
        <p:spPr>
          <a:xfrm>
            <a:off x="2667000" y="4038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Cube 52"/>
          <p:cNvSpPr/>
          <p:nvPr/>
        </p:nvSpPr>
        <p:spPr>
          <a:xfrm>
            <a:off x="3657600" y="4038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Cube 53"/>
          <p:cNvSpPr/>
          <p:nvPr/>
        </p:nvSpPr>
        <p:spPr>
          <a:xfrm>
            <a:off x="46482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ube 54"/>
          <p:cNvSpPr/>
          <p:nvPr/>
        </p:nvSpPr>
        <p:spPr>
          <a:xfrm>
            <a:off x="2667000" y="3048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Cube 55"/>
          <p:cNvSpPr/>
          <p:nvPr/>
        </p:nvSpPr>
        <p:spPr>
          <a:xfrm>
            <a:off x="3657600" y="3048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Cube 56"/>
          <p:cNvSpPr/>
          <p:nvPr/>
        </p:nvSpPr>
        <p:spPr>
          <a:xfrm>
            <a:off x="46482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Cube 57"/>
          <p:cNvSpPr/>
          <p:nvPr/>
        </p:nvSpPr>
        <p:spPr>
          <a:xfrm>
            <a:off x="26670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Cube 58"/>
          <p:cNvSpPr/>
          <p:nvPr/>
        </p:nvSpPr>
        <p:spPr>
          <a:xfrm>
            <a:off x="7391400" y="1524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Cube 59"/>
          <p:cNvSpPr/>
          <p:nvPr/>
        </p:nvSpPr>
        <p:spPr>
          <a:xfrm>
            <a:off x="46482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ube 4"/>
          <p:cNvSpPr/>
          <p:nvPr/>
        </p:nvSpPr>
        <p:spPr>
          <a:xfrm>
            <a:off x="2286000" y="4419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ube 6"/>
          <p:cNvSpPr/>
          <p:nvPr/>
        </p:nvSpPr>
        <p:spPr>
          <a:xfrm>
            <a:off x="3276600" y="4419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ube 7"/>
          <p:cNvSpPr/>
          <p:nvPr/>
        </p:nvSpPr>
        <p:spPr>
          <a:xfrm>
            <a:off x="4267200" y="4419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ube 8"/>
          <p:cNvSpPr/>
          <p:nvPr/>
        </p:nvSpPr>
        <p:spPr>
          <a:xfrm>
            <a:off x="1905000" y="4800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ube 9"/>
          <p:cNvSpPr/>
          <p:nvPr/>
        </p:nvSpPr>
        <p:spPr>
          <a:xfrm>
            <a:off x="2895600" y="4800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ube 10"/>
          <p:cNvSpPr/>
          <p:nvPr/>
        </p:nvSpPr>
        <p:spPr>
          <a:xfrm>
            <a:off x="3886200" y="4800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ube 11"/>
          <p:cNvSpPr/>
          <p:nvPr/>
        </p:nvSpPr>
        <p:spPr>
          <a:xfrm>
            <a:off x="1524000" y="5181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Cube 12"/>
          <p:cNvSpPr/>
          <p:nvPr/>
        </p:nvSpPr>
        <p:spPr>
          <a:xfrm>
            <a:off x="762000" y="1600200"/>
            <a:ext cx="838200" cy="9113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Australia</a:t>
            </a:r>
            <a:endParaRPr lang="en-GB" sz="900" dirty="0"/>
          </a:p>
        </p:txBody>
      </p:sp>
      <p:sp>
        <p:nvSpPr>
          <p:cNvPr id="14" name="Cube 13"/>
          <p:cNvSpPr/>
          <p:nvPr/>
        </p:nvSpPr>
        <p:spPr>
          <a:xfrm>
            <a:off x="3505200" y="5181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ube 14"/>
          <p:cNvSpPr/>
          <p:nvPr/>
        </p:nvSpPr>
        <p:spPr>
          <a:xfrm>
            <a:off x="2286000" y="3429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ube 15"/>
          <p:cNvSpPr/>
          <p:nvPr/>
        </p:nvSpPr>
        <p:spPr>
          <a:xfrm>
            <a:off x="3276600" y="3429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Cube 16"/>
          <p:cNvSpPr/>
          <p:nvPr/>
        </p:nvSpPr>
        <p:spPr>
          <a:xfrm>
            <a:off x="4267200" y="3429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ube 17"/>
          <p:cNvSpPr/>
          <p:nvPr/>
        </p:nvSpPr>
        <p:spPr>
          <a:xfrm>
            <a:off x="1905000" y="3810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Cube 18"/>
          <p:cNvSpPr/>
          <p:nvPr/>
        </p:nvSpPr>
        <p:spPr>
          <a:xfrm>
            <a:off x="2895600" y="3810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ube 19"/>
          <p:cNvSpPr/>
          <p:nvPr/>
        </p:nvSpPr>
        <p:spPr>
          <a:xfrm>
            <a:off x="3886200" y="3810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ube 20"/>
          <p:cNvSpPr/>
          <p:nvPr/>
        </p:nvSpPr>
        <p:spPr>
          <a:xfrm>
            <a:off x="1524000" y="4191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Cube 21"/>
          <p:cNvSpPr/>
          <p:nvPr/>
        </p:nvSpPr>
        <p:spPr>
          <a:xfrm>
            <a:off x="2514600" y="4191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ube 22"/>
          <p:cNvSpPr/>
          <p:nvPr/>
        </p:nvSpPr>
        <p:spPr>
          <a:xfrm>
            <a:off x="7086600" y="5334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ube 24"/>
          <p:cNvSpPr/>
          <p:nvPr/>
        </p:nvSpPr>
        <p:spPr>
          <a:xfrm>
            <a:off x="32766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Cube 25"/>
          <p:cNvSpPr/>
          <p:nvPr/>
        </p:nvSpPr>
        <p:spPr>
          <a:xfrm>
            <a:off x="42672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Cube 26"/>
          <p:cNvSpPr/>
          <p:nvPr/>
        </p:nvSpPr>
        <p:spPr>
          <a:xfrm>
            <a:off x="1905000" y="2819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Cube 27"/>
          <p:cNvSpPr/>
          <p:nvPr/>
        </p:nvSpPr>
        <p:spPr>
          <a:xfrm>
            <a:off x="7696200" y="54102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Cube 28"/>
          <p:cNvSpPr/>
          <p:nvPr/>
        </p:nvSpPr>
        <p:spPr>
          <a:xfrm>
            <a:off x="3886200" y="28194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Cube 29"/>
          <p:cNvSpPr/>
          <p:nvPr/>
        </p:nvSpPr>
        <p:spPr>
          <a:xfrm>
            <a:off x="228600" y="5334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Cube 30"/>
          <p:cNvSpPr/>
          <p:nvPr/>
        </p:nvSpPr>
        <p:spPr>
          <a:xfrm>
            <a:off x="2514600" y="32004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Cube 31"/>
          <p:cNvSpPr/>
          <p:nvPr/>
        </p:nvSpPr>
        <p:spPr>
          <a:xfrm>
            <a:off x="3505200" y="32004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Cube 60"/>
          <p:cNvSpPr/>
          <p:nvPr/>
        </p:nvSpPr>
        <p:spPr>
          <a:xfrm>
            <a:off x="56388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Cube 61"/>
          <p:cNvSpPr/>
          <p:nvPr/>
        </p:nvSpPr>
        <p:spPr>
          <a:xfrm>
            <a:off x="0" y="44196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ube 63"/>
          <p:cNvSpPr/>
          <p:nvPr/>
        </p:nvSpPr>
        <p:spPr>
          <a:xfrm>
            <a:off x="0" y="34290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Cube 64"/>
          <p:cNvSpPr/>
          <p:nvPr/>
        </p:nvSpPr>
        <p:spPr>
          <a:xfrm>
            <a:off x="48768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Cube 65"/>
          <p:cNvSpPr/>
          <p:nvPr/>
        </p:nvSpPr>
        <p:spPr>
          <a:xfrm>
            <a:off x="44958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Cube 66"/>
          <p:cNvSpPr/>
          <p:nvPr/>
        </p:nvSpPr>
        <p:spPr>
          <a:xfrm>
            <a:off x="52578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Cube 67"/>
          <p:cNvSpPr/>
          <p:nvPr/>
        </p:nvSpPr>
        <p:spPr>
          <a:xfrm>
            <a:off x="7467600" y="44196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Cube 68"/>
          <p:cNvSpPr/>
          <p:nvPr/>
        </p:nvSpPr>
        <p:spPr>
          <a:xfrm>
            <a:off x="4495800" y="4191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Cube 69"/>
          <p:cNvSpPr/>
          <p:nvPr/>
        </p:nvSpPr>
        <p:spPr>
          <a:xfrm>
            <a:off x="52578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Cube 70"/>
          <p:cNvSpPr/>
          <p:nvPr/>
        </p:nvSpPr>
        <p:spPr>
          <a:xfrm>
            <a:off x="4876800" y="2819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Cube 71"/>
          <p:cNvSpPr/>
          <p:nvPr/>
        </p:nvSpPr>
        <p:spPr>
          <a:xfrm>
            <a:off x="4495800" y="3200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5" name="Picture 74" descr="SESAR logo.bmp"/>
          <p:cNvPicPr>
            <a:picLocks noChangeAspect="1"/>
          </p:cNvPicPr>
          <p:nvPr/>
        </p:nvPicPr>
        <p:blipFill>
          <a:blip r:embed="rId3" cstate="print"/>
          <a:stretch>
            <a:fillRect/>
          </a:stretch>
        </p:blipFill>
        <p:spPr>
          <a:xfrm>
            <a:off x="7086600" y="5638800"/>
            <a:ext cx="840829" cy="838200"/>
          </a:xfrm>
          <a:prstGeom prst="rect">
            <a:avLst/>
          </a:prstGeom>
          <a:ln>
            <a:solidFill>
              <a:schemeClr val="bg2">
                <a:lumMod val="75000"/>
              </a:schemeClr>
            </a:solidFill>
          </a:ln>
        </p:spPr>
      </p:pic>
      <p:pic>
        <p:nvPicPr>
          <p:cNvPr id="73" name="Picture 72" descr="SESAR logo.bmp"/>
          <p:cNvPicPr>
            <a:picLocks noChangeAspect="1"/>
          </p:cNvPicPr>
          <p:nvPr/>
        </p:nvPicPr>
        <p:blipFill>
          <a:blip r:embed="rId4" cstate="print"/>
          <a:stretch>
            <a:fillRect/>
          </a:stretch>
        </p:blipFill>
        <p:spPr>
          <a:xfrm>
            <a:off x="7696200" y="5638800"/>
            <a:ext cx="838200" cy="911541"/>
          </a:xfrm>
          <a:prstGeom prst="rect">
            <a:avLst/>
          </a:prstGeom>
          <a:ln>
            <a:solidFill>
              <a:schemeClr val="bg2">
                <a:lumMod val="75000"/>
              </a:schemeClr>
            </a:solidFill>
          </a:ln>
        </p:spPr>
      </p:pic>
      <p:pic>
        <p:nvPicPr>
          <p:cNvPr id="74" name="Picture 73" descr="SESAR logo.bmp"/>
          <p:cNvPicPr>
            <a:picLocks noChangeAspect="1"/>
          </p:cNvPicPr>
          <p:nvPr/>
        </p:nvPicPr>
        <p:blipFill>
          <a:blip r:embed="rId5" cstate="print"/>
          <a:stretch>
            <a:fillRect/>
          </a:stretch>
        </p:blipFill>
        <p:spPr>
          <a:xfrm>
            <a:off x="7467600" y="4724400"/>
            <a:ext cx="914400" cy="914400"/>
          </a:xfrm>
          <a:prstGeom prst="rect">
            <a:avLst/>
          </a:prstGeom>
          <a:ln>
            <a:solidFill>
              <a:schemeClr val="bg2">
                <a:lumMod val="75000"/>
              </a:schemeClr>
            </a:solidFill>
          </a:ln>
        </p:spPr>
      </p:pic>
      <p:pic>
        <p:nvPicPr>
          <p:cNvPr id="76" name="Picture 75" descr="nextgen_gate_to_gate.png"/>
          <p:cNvPicPr>
            <a:picLocks noChangeAspect="1"/>
          </p:cNvPicPr>
          <p:nvPr/>
        </p:nvPicPr>
        <p:blipFill>
          <a:blip r:embed="rId6" cstate="print"/>
          <a:stretch>
            <a:fillRect/>
          </a:stretch>
        </p:blipFill>
        <p:spPr>
          <a:xfrm>
            <a:off x="1" y="3733800"/>
            <a:ext cx="914399" cy="914400"/>
          </a:xfrm>
          <a:prstGeom prst="rect">
            <a:avLst/>
          </a:prstGeom>
          <a:ln>
            <a:solidFill>
              <a:schemeClr val="bg2">
                <a:lumMod val="75000"/>
              </a:schemeClr>
            </a:solidFill>
          </a:ln>
        </p:spPr>
      </p:pic>
      <p:pic>
        <p:nvPicPr>
          <p:cNvPr id="80" name="Picture 79" descr="CARATS.JPG"/>
          <p:cNvPicPr>
            <a:picLocks noChangeAspect="1"/>
          </p:cNvPicPr>
          <p:nvPr/>
        </p:nvPicPr>
        <p:blipFill>
          <a:blip r:embed="rId7" cstate="print"/>
          <a:stretch>
            <a:fillRect/>
          </a:stretch>
        </p:blipFill>
        <p:spPr>
          <a:xfrm>
            <a:off x="7391400" y="1828800"/>
            <a:ext cx="914401" cy="914400"/>
          </a:xfrm>
          <a:prstGeom prst="rect">
            <a:avLst/>
          </a:prstGeom>
          <a:ln>
            <a:solidFill>
              <a:schemeClr val="bg2">
                <a:lumMod val="75000"/>
              </a:schemeClr>
            </a:solidFill>
          </a:ln>
        </p:spPr>
      </p:pic>
      <p:pic>
        <p:nvPicPr>
          <p:cNvPr id="77" name="Picture 76" descr="nextgen_gate_to_gate.png"/>
          <p:cNvPicPr>
            <a:picLocks noChangeAspect="1"/>
          </p:cNvPicPr>
          <p:nvPr/>
        </p:nvPicPr>
        <p:blipFill>
          <a:blip r:embed="rId6" cstate="print"/>
          <a:stretch>
            <a:fillRect/>
          </a:stretch>
        </p:blipFill>
        <p:spPr>
          <a:xfrm>
            <a:off x="0" y="4724400"/>
            <a:ext cx="914399" cy="914400"/>
          </a:xfrm>
          <a:prstGeom prst="rect">
            <a:avLst/>
          </a:prstGeom>
          <a:ln>
            <a:solidFill>
              <a:schemeClr val="bg2">
                <a:lumMod val="75000"/>
              </a:schemeClr>
            </a:solidFill>
          </a:ln>
        </p:spPr>
      </p:pic>
      <p:pic>
        <p:nvPicPr>
          <p:cNvPr id="78" name="Picture 77" descr="nextgen_gate_to_gate.png"/>
          <p:cNvPicPr>
            <a:picLocks noChangeAspect="1"/>
          </p:cNvPicPr>
          <p:nvPr/>
        </p:nvPicPr>
        <p:blipFill>
          <a:blip r:embed="rId6" cstate="print"/>
          <a:stretch>
            <a:fillRect/>
          </a:stretch>
        </p:blipFill>
        <p:spPr>
          <a:xfrm>
            <a:off x="228600" y="5638800"/>
            <a:ext cx="914399" cy="914400"/>
          </a:xfrm>
          <a:prstGeom prst="rect">
            <a:avLst/>
          </a:prstGeom>
          <a:ln>
            <a:solidFill>
              <a:schemeClr val="bg2">
                <a:lumMod val="75000"/>
              </a:schemeClr>
            </a:solidFill>
          </a:ln>
        </p:spPr>
      </p:pic>
      <p:sp>
        <p:nvSpPr>
          <p:cNvPr id="63" name="Cube 62"/>
          <p:cNvSpPr/>
          <p:nvPr/>
        </p:nvSpPr>
        <p:spPr>
          <a:xfrm>
            <a:off x="7696200" y="24384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9" name="Picture 78" descr="CARATS.JPG"/>
          <p:cNvPicPr>
            <a:picLocks noChangeAspect="1"/>
          </p:cNvPicPr>
          <p:nvPr/>
        </p:nvPicPr>
        <p:blipFill>
          <a:blip r:embed="rId7" cstate="print"/>
          <a:stretch>
            <a:fillRect/>
          </a:stretch>
        </p:blipFill>
        <p:spPr>
          <a:xfrm>
            <a:off x="7696199" y="2743200"/>
            <a:ext cx="914401" cy="914400"/>
          </a:xfrm>
          <a:prstGeom prst="rect">
            <a:avLst/>
          </a:prstGeom>
          <a:ln>
            <a:solidFill>
              <a:schemeClr val="bg2">
                <a:lumMod val="75000"/>
              </a:schemeClr>
            </a:solidFill>
          </a:ln>
        </p:spPr>
      </p:pic>
      <p:sp>
        <p:nvSpPr>
          <p:cNvPr id="81" name="Cube 80"/>
          <p:cNvSpPr/>
          <p:nvPr/>
        </p:nvSpPr>
        <p:spPr>
          <a:xfrm>
            <a:off x="1600200" y="1828800"/>
            <a:ext cx="838200" cy="9113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India</a:t>
            </a:r>
            <a:endParaRPr lang="en-GB" sz="1600" dirty="0"/>
          </a:p>
        </p:txBody>
      </p:sp>
      <p:sp>
        <p:nvSpPr>
          <p:cNvPr id="82" name="Cube 81"/>
          <p:cNvSpPr/>
          <p:nvPr/>
        </p:nvSpPr>
        <p:spPr>
          <a:xfrm>
            <a:off x="228600" y="2286000"/>
            <a:ext cx="838200" cy="9113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China</a:t>
            </a:r>
            <a:endParaRPr lang="en-GB" sz="1400" dirty="0"/>
          </a:p>
        </p:txBody>
      </p:sp>
      <p:sp>
        <p:nvSpPr>
          <p:cNvPr id="83" name="Cube 82"/>
          <p:cNvSpPr/>
          <p:nvPr/>
        </p:nvSpPr>
        <p:spPr>
          <a:xfrm>
            <a:off x="1219200" y="1143000"/>
            <a:ext cx="838200" cy="9113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Russia</a:t>
            </a:r>
            <a:endParaRPr lang="en-GB" sz="1200" dirty="0"/>
          </a:p>
        </p:txBody>
      </p:sp>
      <p:grpSp>
        <p:nvGrpSpPr>
          <p:cNvPr id="2" name="Group 87"/>
          <p:cNvGrpSpPr/>
          <p:nvPr/>
        </p:nvGrpSpPr>
        <p:grpSpPr>
          <a:xfrm>
            <a:off x="1371600" y="1524000"/>
            <a:ext cx="6858000" cy="2788920"/>
            <a:chOff x="1371600" y="1524000"/>
            <a:chExt cx="6858000" cy="2788920"/>
          </a:xfrm>
        </p:grpSpPr>
        <p:sp>
          <p:nvSpPr>
            <p:cNvPr id="85" name="Curved Down Arrow 84"/>
            <p:cNvSpPr/>
            <p:nvPr/>
          </p:nvSpPr>
          <p:spPr>
            <a:xfrm>
              <a:off x="1371600" y="2514600"/>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Curved Down Arrow 85"/>
            <p:cNvSpPr/>
            <p:nvPr/>
          </p:nvSpPr>
          <p:spPr>
            <a:xfrm flipH="1">
              <a:off x="6629400" y="1524000"/>
              <a:ext cx="16002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Curved Down Arrow 86"/>
            <p:cNvSpPr/>
            <p:nvPr/>
          </p:nvSpPr>
          <p:spPr>
            <a:xfrm flipH="1">
              <a:off x="6248400" y="3581400"/>
              <a:ext cx="16002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 name="Group 72"/>
          <p:cNvGrpSpPr/>
          <p:nvPr/>
        </p:nvGrpSpPr>
        <p:grpSpPr>
          <a:xfrm>
            <a:off x="1524000" y="3200400"/>
            <a:ext cx="4187952" cy="3197352"/>
            <a:chOff x="1905000" y="2819400"/>
            <a:chExt cx="4187952" cy="3197352"/>
          </a:xfrm>
          <a:solidFill>
            <a:schemeClr val="accent6"/>
          </a:solidFill>
        </p:grpSpPr>
        <p:sp>
          <p:nvSpPr>
            <p:cNvPr id="114" name="Cube 113"/>
            <p:cNvSpPr/>
            <p:nvPr/>
          </p:nvSpPr>
          <p:spPr>
            <a:xfrm>
              <a:off x="1905000" y="48006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Cube 114"/>
            <p:cNvSpPr/>
            <p:nvPr/>
          </p:nvSpPr>
          <p:spPr>
            <a:xfrm>
              <a:off x="2895600" y="48006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Cube 115"/>
            <p:cNvSpPr/>
            <p:nvPr/>
          </p:nvSpPr>
          <p:spPr>
            <a:xfrm>
              <a:off x="3886200" y="48006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Cube 116"/>
            <p:cNvSpPr/>
            <p:nvPr/>
          </p:nvSpPr>
          <p:spPr>
            <a:xfrm>
              <a:off x="1905000" y="38100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Cube 117"/>
            <p:cNvSpPr/>
            <p:nvPr/>
          </p:nvSpPr>
          <p:spPr>
            <a:xfrm>
              <a:off x="2895600" y="38100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Cube 118"/>
            <p:cNvSpPr/>
            <p:nvPr/>
          </p:nvSpPr>
          <p:spPr>
            <a:xfrm>
              <a:off x="3886200" y="38100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Cube 119"/>
            <p:cNvSpPr/>
            <p:nvPr/>
          </p:nvSpPr>
          <p:spPr>
            <a:xfrm>
              <a:off x="1905000" y="28194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Cube 120"/>
            <p:cNvSpPr/>
            <p:nvPr/>
          </p:nvSpPr>
          <p:spPr>
            <a:xfrm>
              <a:off x="2895600" y="28194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Cube 121"/>
            <p:cNvSpPr/>
            <p:nvPr/>
          </p:nvSpPr>
          <p:spPr>
            <a:xfrm>
              <a:off x="3886200" y="28194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Cube 122"/>
            <p:cNvSpPr/>
            <p:nvPr/>
          </p:nvSpPr>
          <p:spPr>
            <a:xfrm>
              <a:off x="4876800" y="48006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Cube 123"/>
            <p:cNvSpPr/>
            <p:nvPr/>
          </p:nvSpPr>
          <p:spPr>
            <a:xfrm>
              <a:off x="4876800" y="38100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Cube 124"/>
            <p:cNvSpPr/>
            <p:nvPr/>
          </p:nvSpPr>
          <p:spPr>
            <a:xfrm>
              <a:off x="4876800" y="28194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6" name="Slide Number Placeholder 125"/>
          <p:cNvSpPr>
            <a:spLocks noGrp="1"/>
          </p:cNvSpPr>
          <p:nvPr>
            <p:ph type="sldNum" sz="quarter" idx="12"/>
          </p:nvPr>
        </p:nvSpPr>
        <p:spPr/>
        <p:txBody>
          <a:bodyPr/>
          <a:lstStyle/>
          <a:p>
            <a:fld id="{C97275D5-4C12-42FF-82D2-635AEC9DB89A}" type="slidenum">
              <a:rPr lang="en-US" smtClean="0"/>
              <a:pPr/>
              <a:t>13</a:t>
            </a:fld>
            <a:endParaRPr lang="en-US"/>
          </a:p>
        </p:txBody>
      </p:sp>
      <p:sp>
        <p:nvSpPr>
          <p:cNvPr id="89" name="Footer Placeholder 88"/>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otched Right Arrow 92"/>
          <p:cNvSpPr/>
          <p:nvPr/>
        </p:nvSpPr>
        <p:spPr>
          <a:xfrm>
            <a:off x="1752600" y="2590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C97275D5-4C12-42FF-82D2-635AEC9DB89A}" type="slidenum">
              <a:rPr lang="en-US" smtClean="0">
                <a:solidFill>
                  <a:srgbClr val="FFFFFF"/>
                </a:solidFill>
              </a:rPr>
              <a:pPr/>
              <a:t>14</a:t>
            </a:fld>
            <a:endParaRPr lang="en-US">
              <a:solidFill>
                <a:srgbClr val="FFFFFF"/>
              </a:solidFill>
            </a:endParaRPr>
          </a:p>
        </p:txBody>
      </p:sp>
      <p:sp>
        <p:nvSpPr>
          <p:cNvPr id="88" name="Slide Number Placeholder 1"/>
          <p:cNvSpPr txBox="1">
            <a:spLocks/>
          </p:cNvSpPr>
          <p:nvPr/>
        </p:nvSpPr>
        <p:spPr>
          <a:xfrm>
            <a:off x="6019800" y="6629400"/>
            <a:ext cx="3124200" cy="228600"/>
          </a:xfrm>
          <a:prstGeom prst="rect">
            <a:avLst/>
          </a:prstGeom>
          <a:noFill/>
        </p:spPr>
        <p:txBody>
          <a:bodyPr vert="horz" lIns="91440" tIns="45720" rIns="457200" bIns="45720" rtlCol="0" anchor="ctr"/>
          <a:lstStyle/>
          <a:p>
            <a:pPr algn="r">
              <a:defRPr/>
            </a:pPr>
            <a:fld id="{C97275D5-4C12-42FF-82D2-635AEC9DB89A}" type="slidenum">
              <a:rPr lang="en-US" sz="1200" smtClean="0">
                <a:solidFill>
                  <a:srgbClr val="FFFFFF"/>
                </a:solidFill>
              </a:rPr>
              <a:pPr algn="r">
                <a:defRPr/>
              </a:pPr>
              <a:t>14</a:t>
            </a:fld>
            <a:endParaRPr lang="en-US" sz="1200">
              <a:solidFill>
                <a:srgbClr val="FFFFFF"/>
              </a:solidFill>
            </a:endParaRPr>
          </a:p>
        </p:txBody>
      </p:sp>
      <p:sp>
        <p:nvSpPr>
          <p:cNvPr id="90" name="Title 3"/>
          <p:cNvSpPr>
            <a:spLocks noGrp="1"/>
          </p:cNvSpPr>
          <p:nvPr>
            <p:ph type="title"/>
          </p:nvPr>
        </p:nvSpPr>
        <p:spPr>
          <a:xfrm>
            <a:off x="0" y="0"/>
            <a:ext cx="9296400" cy="1143000"/>
          </a:xfrm>
        </p:spPr>
        <p:txBody>
          <a:bodyPr anchor="ctr"/>
          <a:lstStyle/>
          <a:p>
            <a:r>
              <a:rPr lang="en-US" dirty="0" smtClean="0"/>
              <a:t>Understanding the Relationships</a:t>
            </a:r>
            <a:endParaRPr lang="en-GB" dirty="0"/>
          </a:p>
        </p:txBody>
      </p:sp>
      <p:sp>
        <p:nvSpPr>
          <p:cNvPr id="92" name="Slide Number Placeholder 2"/>
          <p:cNvSpPr txBox="1">
            <a:spLocks/>
          </p:cNvSpPr>
          <p:nvPr/>
        </p:nvSpPr>
        <p:spPr>
          <a:xfrm>
            <a:off x="7848600" y="6934200"/>
            <a:ext cx="1143000" cy="228600"/>
          </a:xfrm>
          <a:prstGeom prst="rect">
            <a:avLst/>
          </a:prstGeom>
          <a:noFill/>
        </p:spPr>
        <p:txBody>
          <a:bodyPr vert="horz" lIns="91440" tIns="45720" rIns="457200" bIns="45720" rtlCol="0" anchor="ctr"/>
          <a:lstStyle/>
          <a:p>
            <a:pPr algn="r">
              <a:defRPr/>
            </a:pPr>
            <a:endParaRPr lang="en-US" sz="1200" dirty="0">
              <a:solidFill>
                <a:srgbClr val="FFFFFF"/>
              </a:solidFill>
            </a:endParaRPr>
          </a:p>
        </p:txBody>
      </p:sp>
      <p:sp>
        <p:nvSpPr>
          <p:cNvPr id="96" name="Notched Right Arrow 95"/>
          <p:cNvSpPr/>
          <p:nvPr/>
        </p:nvSpPr>
        <p:spPr>
          <a:xfrm>
            <a:off x="1752600" y="34290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Notched Right Arrow 96"/>
          <p:cNvSpPr/>
          <p:nvPr/>
        </p:nvSpPr>
        <p:spPr>
          <a:xfrm>
            <a:off x="1752600" y="44196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Notched Right Arrow 97"/>
          <p:cNvSpPr/>
          <p:nvPr/>
        </p:nvSpPr>
        <p:spPr>
          <a:xfrm>
            <a:off x="1752600" y="5257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2" name="Rounded Rectangle 121"/>
          <p:cNvSpPr/>
          <p:nvPr/>
        </p:nvSpPr>
        <p:spPr>
          <a:xfrm>
            <a:off x="152400" y="42672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Optimum Capacity and Flexible Flights</a:t>
            </a:r>
            <a:endParaRPr lang="en-GB" sz="1500" b="1" dirty="0">
              <a:solidFill>
                <a:srgbClr val="002060"/>
              </a:solidFill>
            </a:endParaRPr>
          </a:p>
        </p:txBody>
      </p:sp>
      <p:sp>
        <p:nvSpPr>
          <p:cNvPr id="123" name="Rounded Rectangle 122"/>
          <p:cNvSpPr/>
          <p:nvPr/>
        </p:nvSpPr>
        <p:spPr>
          <a:xfrm>
            <a:off x="152400" y="33528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Globally Interoperable Systems and Data</a:t>
            </a:r>
            <a:endParaRPr lang="en-GB" sz="1500" b="1" dirty="0">
              <a:solidFill>
                <a:srgbClr val="002060"/>
              </a:solidFill>
            </a:endParaRPr>
          </a:p>
        </p:txBody>
      </p:sp>
      <p:sp>
        <p:nvSpPr>
          <p:cNvPr id="124" name="Rounded Rectangle 123"/>
          <p:cNvSpPr/>
          <p:nvPr/>
        </p:nvSpPr>
        <p:spPr>
          <a:xfrm>
            <a:off x="152400" y="5181600"/>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Efficient Flight Path</a:t>
            </a:r>
            <a:endParaRPr lang="en-GB" sz="1500" b="1" dirty="0">
              <a:solidFill>
                <a:srgbClr val="002060"/>
              </a:solidFill>
            </a:endParaRPr>
          </a:p>
        </p:txBody>
      </p:sp>
      <p:sp>
        <p:nvSpPr>
          <p:cNvPr id="125" name="Rounded Rectangle 124"/>
          <p:cNvSpPr/>
          <p:nvPr/>
        </p:nvSpPr>
        <p:spPr>
          <a:xfrm>
            <a:off x="152400" y="24384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Greener Airports</a:t>
            </a:r>
            <a:endParaRPr lang="en-GB" sz="1500" b="1" dirty="0">
              <a:solidFill>
                <a:srgbClr val="002060"/>
              </a:solidFill>
            </a:endParaRPr>
          </a:p>
        </p:txBody>
      </p:sp>
      <p:sp>
        <p:nvSpPr>
          <p:cNvPr id="126" name="TextBox 125"/>
          <p:cNvSpPr txBox="1"/>
          <p:nvPr/>
        </p:nvSpPr>
        <p:spPr>
          <a:xfrm>
            <a:off x="152400" y="15240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128" name="Rounded Rectangle 127"/>
          <p:cNvSpPr/>
          <p:nvPr/>
        </p:nvSpPr>
        <p:spPr>
          <a:xfrm>
            <a:off x="21336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30" name="Rounded Rectangle 129"/>
          <p:cNvSpPr/>
          <p:nvPr/>
        </p:nvSpPr>
        <p:spPr>
          <a:xfrm>
            <a:off x="21336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2" name="Rounded Rectangle 131"/>
          <p:cNvSpPr/>
          <p:nvPr/>
        </p:nvSpPr>
        <p:spPr>
          <a:xfrm>
            <a:off x="22098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4" name="Rounded Rectangle 133"/>
          <p:cNvSpPr/>
          <p:nvPr/>
        </p:nvSpPr>
        <p:spPr>
          <a:xfrm>
            <a:off x="22098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6" name="Rounded Rectangle 135"/>
          <p:cNvSpPr/>
          <p:nvPr/>
        </p:nvSpPr>
        <p:spPr>
          <a:xfrm>
            <a:off x="22098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8" name="Rounded Rectangle 137"/>
          <p:cNvSpPr/>
          <p:nvPr/>
        </p:nvSpPr>
        <p:spPr>
          <a:xfrm>
            <a:off x="22098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4" name="Rounded Rectangle 143"/>
          <p:cNvSpPr/>
          <p:nvPr/>
        </p:nvSpPr>
        <p:spPr>
          <a:xfrm>
            <a:off x="26670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5" name="Rounded Rectangle 144"/>
          <p:cNvSpPr/>
          <p:nvPr/>
        </p:nvSpPr>
        <p:spPr>
          <a:xfrm>
            <a:off x="2362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6" name="Rounded Rectangle 145"/>
          <p:cNvSpPr/>
          <p:nvPr/>
        </p:nvSpPr>
        <p:spPr>
          <a:xfrm>
            <a:off x="2667000" y="473132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1" name="Rounded Rectangle 150"/>
          <p:cNvSpPr/>
          <p:nvPr/>
        </p:nvSpPr>
        <p:spPr>
          <a:xfrm>
            <a:off x="22860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2" name="Rounded Rectangle 151"/>
          <p:cNvSpPr/>
          <p:nvPr/>
        </p:nvSpPr>
        <p:spPr>
          <a:xfrm>
            <a:off x="22860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3" name="Rounded Rectangle 152"/>
          <p:cNvSpPr/>
          <p:nvPr/>
        </p:nvSpPr>
        <p:spPr>
          <a:xfrm>
            <a:off x="25908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6" name="Rounded Rectangle 155"/>
          <p:cNvSpPr/>
          <p:nvPr/>
        </p:nvSpPr>
        <p:spPr>
          <a:xfrm>
            <a:off x="2362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7" name="Rounded Rectangle 156"/>
          <p:cNvSpPr/>
          <p:nvPr/>
        </p:nvSpPr>
        <p:spPr>
          <a:xfrm>
            <a:off x="2362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8" name="Rounded Rectangle 157"/>
          <p:cNvSpPr/>
          <p:nvPr/>
        </p:nvSpPr>
        <p:spPr>
          <a:xfrm>
            <a:off x="2362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9" name="Rounded Rectangle 158"/>
          <p:cNvSpPr/>
          <p:nvPr/>
        </p:nvSpPr>
        <p:spPr>
          <a:xfrm>
            <a:off x="2667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0" name="Rounded Rectangle 159"/>
          <p:cNvSpPr/>
          <p:nvPr/>
        </p:nvSpPr>
        <p:spPr>
          <a:xfrm>
            <a:off x="26670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1" name="Rounded Rectangle 160"/>
          <p:cNvSpPr/>
          <p:nvPr/>
        </p:nvSpPr>
        <p:spPr>
          <a:xfrm>
            <a:off x="29718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6" name="Rounded Rectangle 165"/>
          <p:cNvSpPr/>
          <p:nvPr/>
        </p:nvSpPr>
        <p:spPr>
          <a:xfrm>
            <a:off x="2362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7" name="Rounded Rectangle 166"/>
          <p:cNvSpPr/>
          <p:nvPr/>
        </p:nvSpPr>
        <p:spPr>
          <a:xfrm>
            <a:off x="2362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nvGrpSpPr>
          <p:cNvPr id="4" name="Group 6"/>
          <p:cNvGrpSpPr/>
          <p:nvPr/>
        </p:nvGrpSpPr>
        <p:grpSpPr>
          <a:xfrm>
            <a:off x="3886200" y="1600200"/>
            <a:ext cx="1447800" cy="4495800"/>
            <a:chOff x="3886200" y="1600200"/>
            <a:chExt cx="1447800" cy="4495800"/>
          </a:xfrm>
        </p:grpSpPr>
        <p:sp>
          <p:nvSpPr>
            <p:cNvPr id="129" name="Rounded Rectangle 128"/>
            <p:cNvSpPr/>
            <p:nvPr/>
          </p:nvSpPr>
          <p:spPr>
            <a:xfrm>
              <a:off x="3886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1</a:t>
              </a:r>
            </a:p>
            <a:p>
              <a:pPr algn="ctr"/>
              <a:r>
                <a:rPr lang="en-US" sz="1600" b="1" dirty="0" smtClean="0">
                  <a:solidFill>
                    <a:srgbClr val="002060"/>
                  </a:solidFill>
                </a:rPr>
                <a:t>(2018)</a:t>
              </a:r>
              <a:r>
                <a:rPr lang="en-US" sz="1400" b="1" dirty="0" smtClean="0">
                  <a:solidFill>
                    <a:srgbClr val="002060"/>
                  </a:solidFill>
                </a:rPr>
                <a:t> </a:t>
              </a:r>
              <a:endParaRPr lang="en-GB" sz="1400" b="1" dirty="0">
                <a:solidFill>
                  <a:srgbClr val="002060"/>
                </a:solidFill>
              </a:endParaRPr>
            </a:p>
          </p:txBody>
        </p:sp>
        <p:sp>
          <p:nvSpPr>
            <p:cNvPr id="131" name="Rounded Rectangle 130"/>
            <p:cNvSpPr/>
            <p:nvPr/>
          </p:nvSpPr>
          <p:spPr>
            <a:xfrm>
              <a:off x="3886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3" name="Rounded Rectangle 132"/>
            <p:cNvSpPr/>
            <p:nvPr/>
          </p:nvSpPr>
          <p:spPr>
            <a:xfrm>
              <a:off x="3962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5" name="Rounded Rectangle 134"/>
            <p:cNvSpPr/>
            <p:nvPr/>
          </p:nvSpPr>
          <p:spPr>
            <a:xfrm>
              <a:off x="3962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7" name="Rounded Rectangle 136"/>
            <p:cNvSpPr/>
            <p:nvPr/>
          </p:nvSpPr>
          <p:spPr>
            <a:xfrm>
              <a:off x="3962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9" name="Rounded Rectangle 138"/>
            <p:cNvSpPr/>
            <p:nvPr/>
          </p:nvSpPr>
          <p:spPr>
            <a:xfrm>
              <a:off x="3962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0" name="Rounded Rectangle 139"/>
            <p:cNvSpPr/>
            <p:nvPr/>
          </p:nvSpPr>
          <p:spPr>
            <a:xfrm>
              <a:off x="4038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1" name="Rounded Rectangle 140"/>
            <p:cNvSpPr/>
            <p:nvPr/>
          </p:nvSpPr>
          <p:spPr>
            <a:xfrm>
              <a:off x="40386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2" name="Rounded Rectangle 141"/>
            <p:cNvSpPr/>
            <p:nvPr/>
          </p:nvSpPr>
          <p:spPr>
            <a:xfrm>
              <a:off x="4038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3" name="Rounded Rectangle 142"/>
            <p:cNvSpPr/>
            <p:nvPr/>
          </p:nvSpPr>
          <p:spPr>
            <a:xfrm>
              <a:off x="40386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7" name="Rounded Rectangle 146"/>
            <p:cNvSpPr/>
            <p:nvPr/>
          </p:nvSpPr>
          <p:spPr>
            <a:xfrm>
              <a:off x="4038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8" name="Rounded Rectangle 147"/>
            <p:cNvSpPr/>
            <p:nvPr/>
          </p:nvSpPr>
          <p:spPr>
            <a:xfrm>
              <a:off x="4038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9" name="Rounded Rectangle 148"/>
            <p:cNvSpPr/>
            <p:nvPr/>
          </p:nvSpPr>
          <p:spPr>
            <a:xfrm>
              <a:off x="43434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0" name="Rounded Rectangle 149"/>
            <p:cNvSpPr/>
            <p:nvPr/>
          </p:nvSpPr>
          <p:spPr>
            <a:xfrm>
              <a:off x="43434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4" name="Rounded Rectangle 153"/>
            <p:cNvSpPr/>
            <p:nvPr/>
          </p:nvSpPr>
          <p:spPr>
            <a:xfrm>
              <a:off x="4038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5" name="Rounded Rectangle 154"/>
            <p:cNvSpPr/>
            <p:nvPr/>
          </p:nvSpPr>
          <p:spPr>
            <a:xfrm>
              <a:off x="4038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2" name="Rounded Rectangle 161"/>
            <p:cNvSpPr/>
            <p:nvPr/>
          </p:nvSpPr>
          <p:spPr>
            <a:xfrm>
              <a:off x="43434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3" name="Rounded Rectangle 162"/>
            <p:cNvSpPr/>
            <p:nvPr/>
          </p:nvSpPr>
          <p:spPr>
            <a:xfrm>
              <a:off x="43434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4" name="Rounded Rectangle 163"/>
            <p:cNvSpPr/>
            <p:nvPr/>
          </p:nvSpPr>
          <p:spPr>
            <a:xfrm>
              <a:off x="4648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5" name="Rounded Rectangle 164"/>
            <p:cNvSpPr/>
            <p:nvPr/>
          </p:nvSpPr>
          <p:spPr>
            <a:xfrm>
              <a:off x="4648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9" name="Rounded Rectangle 168"/>
            <p:cNvSpPr/>
            <p:nvPr/>
          </p:nvSpPr>
          <p:spPr>
            <a:xfrm>
              <a:off x="4367150" y="3757550"/>
              <a:ext cx="192975" cy="185057"/>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0" name="Rounded Rectangle 169"/>
            <p:cNvSpPr/>
            <p:nvPr/>
          </p:nvSpPr>
          <p:spPr>
            <a:xfrm>
              <a:off x="43434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5" name="Group 4"/>
          <p:cNvGrpSpPr/>
          <p:nvPr/>
        </p:nvGrpSpPr>
        <p:grpSpPr>
          <a:xfrm>
            <a:off x="5638800" y="1600200"/>
            <a:ext cx="1447800" cy="4495800"/>
            <a:chOff x="5638800" y="1600200"/>
            <a:chExt cx="1447800" cy="4495800"/>
          </a:xfrm>
        </p:grpSpPr>
        <p:sp>
          <p:nvSpPr>
            <p:cNvPr id="94" name="Rounded Rectangle 93"/>
            <p:cNvSpPr/>
            <p:nvPr/>
          </p:nvSpPr>
          <p:spPr>
            <a:xfrm>
              <a:off x="56388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2</a:t>
              </a:r>
            </a:p>
            <a:p>
              <a:pPr algn="ctr"/>
              <a:r>
                <a:rPr lang="en-US" sz="1600" b="1" dirty="0" smtClean="0">
                  <a:solidFill>
                    <a:srgbClr val="002060"/>
                  </a:solidFill>
                </a:rPr>
                <a:t>(2023)</a:t>
              </a:r>
              <a:r>
                <a:rPr lang="en-US" sz="1400" b="1" dirty="0" smtClean="0">
                  <a:solidFill>
                    <a:srgbClr val="002060"/>
                  </a:solidFill>
                </a:rPr>
                <a:t> </a:t>
              </a:r>
              <a:endParaRPr lang="en-GB" sz="1400" b="1" dirty="0">
                <a:solidFill>
                  <a:srgbClr val="002060"/>
                </a:solidFill>
              </a:endParaRPr>
            </a:p>
          </p:txBody>
        </p:sp>
        <p:sp>
          <p:nvSpPr>
            <p:cNvPr id="100" name="Rounded Rectangle 99"/>
            <p:cNvSpPr/>
            <p:nvPr/>
          </p:nvSpPr>
          <p:spPr>
            <a:xfrm>
              <a:off x="56388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02" name="Rounded Rectangle 101"/>
            <p:cNvSpPr/>
            <p:nvPr/>
          </p:nvSpPr>
          <p:spPr>
            <a:xfrm>
              <a:off x="57150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3" name="Rounded Rectangle 102"/>
            <p:cNvSpPr/>
            <p:nvPr/>
          </p:nvSpPr>
          <p:spPr>
            <a:xfrm>
              <a:off x="57150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5" name="Rounded Rectangle 104"/>
            <p:cNvSpPr/>
            <p:nvPr/>
          </p:nvSpPr>
          <p:spPr>
            <a:xfrm>
              <a:off x="57150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7" name="Rounded Rectangle 106"/>
            <p:cNvSpPr/>
            <p:nvPr/>
          </p:nvSpPr>
          <p:spPr>
            <a:xfrm>
              <a:off x="57150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8" name="Rounded Rectangle 107"/>
            <p:cNvSpPr/>
            <p:nvPr/>
          </p:nvSpPr>
          <p:spPr>
            <a:xfrm>
              <a:off x="5791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9" name="Rounded Rectangle 108"/>
            <p:cNvSpPr/>
            <p:nvPr/>
          </p:nvSpPr>
          <p:spPr>
            <a:xfrm>
              <a:off x="5791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0" name="Rounded Rectangle 109"/>
            <p:cNvSpPr/>
            <p:nvPr/>
          </p:nvSpPr>
          <p:spPr>
            <a:xfrm>
              <a:off x="6096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3" name="Rounded Rectangle 112"/>
            <p:cNvSpPr/>
            <p:nvPr/>
          </p:nvSpPr>
          <p:spPr>
            <a:xfrm>
              <a:off x="5791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4" name="Rounded Rectangle 113"/>
            <p:cNvSpPr/>
            <p:nvPr/>
          </p:nvSpPr>
          <p:spPr>
            <a:xfrm>
              <a:off x="5791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9" name="Rounded Rectangle 118"/>
            <p:cNvSpPr/>
            <p:nvPr/>
          </p:nvSpPr>
          <p:spPr>
            <a:xfrm>
              <a:off x="57912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0" name="Rounded Rectangle 119"/>
            <p:cNvSpPr/>
            <p:nvPr/>
          </p:nvSpPr>
          <p:spPr>
            <a:xfrm>
              <a:off x="57912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1" name="Rounded Rectangle 170"/>
            <p:cNvSpPr/>
            <p:nvPr/>
          </p:nvSpPr>
          <p:spPr>
            <a:xfrm>
              <a:off x="5791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2" name="Rounded Rectangle 171"/>
            <p:cNvSpPr/>
            <p:nvPr/>
          </p:nvSpPr>
          <p:spPr>
            <a:xfrm>
              <a:off x="5791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7" name="Group 3"/>
          <p:cNvGrpSpPr/>
          <p:nvPr/>
        </p:nvGrpSpPr>
        <p:grpSpPr>
          <a:xfrm>
            <a:off x="7315200" y="1600200"/>
            <a:ext cx="1447800" cy="4495800"/>
            <a:chOff x="7315200" y="1600200"/>
            <a:chExt cx="1447800" cy="4495800"/>
          </a:xfrm>
        </p:grpSpPr>
        <p:sp>
          <p:nvSpPr>
            <p:cNvPr id="99" name="Rounded Rectangle 98"/>
            <p:cNvSpPr/>
            <p:nvPr/>
          </p:nvSpPr>
          <p:spPr>
            <a:xfrm>
              <a:off x="7315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73" name="Rounded Rectangle 172"/>
            <p:cNvSpPr/>
            <p:nvPr/>
          </p:nvSpPr>
          <p:spPr>
            <a:xfrm>
              <a:off x="7391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5" name="Rounded Rectangle 174"/>
            <p:cNvSpPr/>
            <p:nvPr/>
          </p:nvSpPr>
          <p:spPr>
            <a:xfrm>
              <a:off x="7467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95" name="Rounded Rectangle 94"/>
            <p:cNvSpPr/>
            <p:nvPr/>
          </p:nvSpPr>
          <p:spPr>
            <a:xfrm>
              <a:off x="7315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3</a:t>
              </a:r>
            </a:p>
            <a:p>
              <a:pPr algn="ctr"/>
              <a:r>
                <a:rPr lang="en-US" sz="1600" b="1" dirty="0" smtClean="0">
                  <a:solidFill>
                    <a:srgbClr val="002060"/>
                  </a:solidFill>
                </a:rPr>
                <a:t>(2028 &amp; &gt;)</a:t>
              </a:r>
              <a:endParaRPr lang="en-GB" sz="1400" b="1" dirty="0">
                <a:solidFill>
                  <a:srgbClr val="002060"/>
                </a:solidFill>
              </a:endParaRPr>
            </a:p>
          </p:txBody>
        </p:sp>
        <p:sp>
          <p:nvSpPr>
            <p:cNvPr id="101" name="Rounded Rectangle 100"/>
            <p:cNvSpPr/>
            <p:nvPr/>
          </p:nvSpPr>
          <p:spPr>
            <a:xfrm>
              <a:off x="7391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4" name="Rounded Rectangle 103"/>
            <p:cNvSpPr/>
            <p:nvPr/>
          </p:nvSpPr>
          <p:spPr>
            <a:xfrm>
              <a:off x="7391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6" name="Rounded Rectangle 105"/>
            <p:cNvSpPr/>
            <p:nvPr/>
          </p:nvSpPr>
          <p:spPr>
            <a:xfrm>
              <a:off x="7391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5" name="Rounded Rectangle 114"/>
            <p:cNvSpPr/>
            <p:nvPr/>
          </p:nvSpPr>
          <p:spPr>
            <a:xfrm>
              <a:off x="7487392" y="370708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6" name="Rounded Rectangle 115"/>
            <p:cNvSpPr/>
            <p:nvPr/>
          </p:nvSpPr>
          <p:spPr>
            <a:xfrm>
              <a:off x="7467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7" name="Rounded Rectangle 116"/>
            <p:cNvSpPr/>
            <p:nvPr/>
          </p:nvSpPr>
          <p:spPr>
            <a:xfrm>
              <a:off x="7467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8" name="Rounded Rectangle 117"/>
            <p:cNvSpPr/>
            <p:nvPr/>
          </p:nvSpPr>
          <p:spPr>
            <a:xfrm>
              <a:off x="7467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1" name="Rounded Rectangle 120"/>
            <p:cNvSpPr/>
            <p:nvPr/>
          </p:nvSpPr>
          <p:spPr>
            <a:xfrm>
              <a:off x="7467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4" name="Rounded Rectangle 173"/>
            <p:cNvSpPr/>
            <p:nvPr/>
          </p:nvSpPr>
          <p:spPr>
            <a:xfrm>
              <a:off x="7467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sp>
        <p:nvSpPr>
          <p:cNvPr id="112" name="Footer Placeholder 1"/>
          <p:cNvSpPr txBox="1">
            <a:spLocks/>
          </p:cNvSpPr>
          <p:nvPr/>
        </p:nvSpPr>
        <p:spPr>
          <a:xfrm>
            <a:off x="1152525"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 name="Rectangle 2"/>
          <p:cNvSpPr/>
          <p:nvPr/>
        </p:nvSpPr>
        <p:spPr>
          <a:xfrm>
            <a:off x="85165" y="1385047"/>
            <a:ext cx="1824318" cy="4710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8"/>
          <p:cNvGrpSpPr/>
          <p:nvPr/>
        </p:nvGrpSpPr>
        <p:grpSpPr>
          <a:xfrm>
            <a:off x="2476500" y="2227729"/>
            <a:ext cx="5675471" cy="363071"/>
            <a:chOff x="2476500" y="2227729"/>
            <a:chExt cx="5675471" cy="363071"/>
          </a:xfrm>
        </p:grpSpPr>
        <p:cxnSp>
          <p:nvCxnSpPr>
            <p:cNvPr id="6" name="Straight Connector 5"/>
            <p:cNvCxnSpPr/>
            <p:nvPr/>
          </p:nvCxnSpPr>
          <p:spPr>
            <a:xfrm>
              <a:off x="2476500" y="2227729"/>
              <a:ext cx="51077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57" idx="0"/>
            </p:cNvCxnSpPr>
            <p:nvPr/>
          </p:nvCxnSpPr>
          <p:spPr>
            <a:xfrm>
              <a:off x="24765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1529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5905500" y="2227729"/>
              <a:ext cx="0" cy="363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584281"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30673" y="2234872"/>
              <a:ext cx="521298" cy="261610"/>
            </a:xfrm>
            <a:prstGeom prst="rect">
              <a:avLst/>
            </a:prstGeom>
            <a:solidFill>
              <a:schemeClr val="bg1"/>
            </a:solidFill>
            <a:ln>
              <a:noFill/>
            </a:ln>
          </p:spPr>
          <p:txBody>
            <a:bodyPr wrap="none" rtlCol="0">
              <a:spAutoFit/>
            </a:bodyPr>
            <a:lstStyle/>
            <a:p>
              <a:pPr algn="ctr"/>
              <a:r>
                <a:rPr lang="en-US" sz="1100" b="1" i="1" dirty="0" smtClean="0"/>
                <a:t>B3-15</a:t>
              </a:r>
              <a:endParaRPr lang="en-US" sz="1100" b="1" i="1" dirty="0"/>
            </a:p>
          </p:txBody>
        </p:sp>
        <p:sp>
          <p:nvSpPr>
            <p:cNvPr id="178" name="TextBox 177"/>
            <p:cNvSpPr txBox="1"/>
            <p:nvPr/>
          </p:nvSpPr>
          <p:spPr>
            <a:xfrm>
              <a:off x="5939537" y="2237253"/>
              <a:ext cx="521298" cy="261610"/>
            </a:xfrm>
            <a:prstGeom prst="rect">
              <a:avLst/>
            </a:prstGeom>
            <a:solidFill>
              <a:schemeClr val="bg1"/>
            </a:solidFill>
            <a:ln>
              <a:noFill/>
            </a:ln>
          </p:spPr>
          <p:txBody>
            <a:bodyPr wrap="none" rtlCol="0">
              <a:spAutoFit/>
            </a:bodyPr>
            <a:lstStyle/>
            <a:p>
              <a:pPr algn="ctr"/>
              <a:r>
                <a:rPr lang="en-US" sz="1100" b="1" i="1" dirty="0" smtClean="0"/>
                <a:t>B2-15</a:t>
              </a:r>
              <a:endParaRPr lang="en-US" sz="1100" b="1" i="1" dirty="0"/>
            </a:p>
          </p:txBody>
        </p:sp>
        <p:sp>
          <p:nvSpPr>
            <p:cNvPr id="179" name="TextBox 178"/>
            <p:cNvSpPr txBox="1"/>
            <p:nvPr/>
          </p:nvSpPr>
          <p:spPr>
            <a:xfrm>
              <a:off x="4213030" y="2237253"/>
              <a:ext cx="522900" cy="261610"/>
            </a:xfrm>
            <a:prstGeom prst="rect">
              <a:avLst/>
            </a:prstGeom>
            <a:solidFill>
              <a:schemeClr val="bg1"/>
            </a:solidFill>
            <a:ln>
              <a:noFill/>
            </a:ln>
          </p:spPr>
          <p:txBody>
            <a:bodyPr wrap="none" rtlCol="0">
              <a:spAutoFit/>
            </a:bodyPr>
            <a:lstStyle/>
            <a:p>
              <a:pPr algn="ctr"/>
              <a:r>
                <a:rPr lang="en-US" sz="1100" b="1" i="1" dirty="0" smtClean="0"/>
                <a:t>B1-15</a:t>
              </a:r>
              <a:endParaRPr lang="en-US" sz="1100" b="1" i="1" dirty="0"/>
            </a:p>
          </p:txBody>
        </p:sp>
        <p:sp>
          <p:nvSpPr>
            <p:cNvPr id="180" name="TextBox 179"/>
            <p:cNvSpPr txBox="1"/>
            <p:nvPr/>
          </p:nvSpPr>
          <p:spPr>
            <a:xfrm>
              <a:off x="2526365" y="2250700"/>
              <a:ext cx="522900" cy="261610"/>
            </a:xfrm>
            <a:prstGeom prst="rect">
              <a:avLst/>
            </a:prstGeom>
            <a:solidFill>
              <a:schemeClr val="bg1"/>
            </a:solidFill>
            <a:ln>
              <a:noFill/>
            </a:ln>
          </p:spPr>
          <p:txBody>
            <a:bodyPr wrap="none" rtlCol="0">
              <a:spAutoFit/>
            </a:bodyPr>
            <a:lstStyle/>
            <a:p>
              <a:pPr algn="ctr"/>
              <a:r>
                <a:rPr lang="en-US" sz="1100" b="1" i="1" dirty="0" smtClean="0"/>
                <a:t>B0-15</a:t>
              </a:r>
              <a:endParaRPr lang="en-US" sz="1100" b="1" i="1" dirty="0"/>
            </a:p>
          </p:txBody>
        </p:sp>
      </p:grpSp>
      <p:grpSp>
        <p:nvGrpSpPr>
          <p:cNvPr id="10" name="Group 9"/>
          <p:cNvGrpSpPr/>
          <p:nvPr/>
        </p:nvGrpSpPr>
        <p:grpSpPr>
          <a:xfrm>
            <a:off x="2400300" y="5791200"/>
            <a:ext cx="1567260" cy="697073"/>
            <a:chOff x="2400300" y="5791200"/>
            <a:chExt cx="1567260" cy="697073"/>
          </a:xfrm>
        </p:grpSpPr>
        <p:cxnSp>
          <p:nvCxnSpPr>
            <p:cNvPr id="15" name="Straight Arrow Connector 14"/>
            <p:cNvCxnSpPr>
              <a:endCxn id="152" idx="2"/>
            </p:cNvCxnSpPr>
            <p:nvPr/>
          </p:nvCxnSpPr>
          <p:spPr>
            <a:xfrm flipH="1" flipV="1">
              <a:off x="2400300" y="5791200"/>
              <a:ext cx="457200" cy="5289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294" y="6320118"/>
              <a:ext cx="2667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5663" y="6149719"/>
              <a:ext cx="841897" cy="338554"/>
            </a:xfrm>
            <a:prstGeom prst="rect">
              <a:avLst/>
            </a:prstGeom>
            <a:noFill/>
          </p:spPr>
          <p:txBody>
            <a:bodyPr wrap="none" rtlCol="0">
              <a:spAutoFit/>
            </a:bodyPr>
            <a:lstStyle/>
            <a:p>
              <a:r>
                <a:rPr lang="en-US" sz="1600" b="1" i="1" dirty="0" smtClean="0"/>
                <a:t>Module</a:t>
              </a:r>
              <a:endParaRPr lang="en-US" sz="1600" b="1" i="1" dirty="0"/>
            </a:p>
          </p:txBody>
        </p:sp>
      </p:grpSp>
      <p:sp>
        <p:nvSpPr>
          <p:cNvPr id="181" name="Rectangle 180"/>
          <p:cNvSpPr/>
          <p:nvPr/>
        </p:nvSpPr>
        <p:spPr>
          <a:xfrm>
            <a:off x="2059641" y="1385047"/>
            <a:ext cx="1597959" cy="476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2171700" y="6427113"/>
            <a:ext cx="4333875" cy="430887"/>
          </a:xfrm>
          <a:prstGeom prst="rect">
            <a:avLst/>
          </a:prstGeom>
        </p:spPr>
        <p:txBody>
          <a:bodyPr wrap="square">
            <a:spAutoFit/>
          </a:bodyPr>
          <a:lstStyle/>
          <a:p>
            <a:pPr algn="ctr"/>
            <a:endParaRPr lang="en-CA" sz="1100" b="1" dirty="0" smtClean="0">
              <a:solidFill>
                <a:schemeClr val="bg1"/>
              </a:solidFill>
            </a:endParaRPr>
          </a:p>
          <a:p>
            <a:pPr algn="ctr"/>
            <a:r>
              <a:rPr lang="en-CA" sz="1100" b="1" dirty="0" smtClean="0">
                <a:solidFill>
                  <a:schemeClr val="bg1"/>
                </a:solidFill>
              </a:rPr>
              <a:t>ICAO SIP 2012-ASBU workshops</a:t>
            </a:r>
            <a:endParaRPr lang="en-US" sz="1100" b="1" dirty="0">
              <a:solidFill>
                <a:schemeClr val="bg1"/>
              </a:solidFill>
            </a:endParaRPr>
          </a:p>
        </p:txBody>
      </p:sp>
      <p:sp>
        <p:nvSpPr>
          <p:cNvPr id="182" name="Rounded Rectangle 181"/>
          <p:cNvSpPr/>
          <p:nvPr/>
        </p:nvSpPr>
        <p:spPr>
          <a:xfrm>
            <a:off x="2952008" y="439090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4" name="Rounded Rectangle 183"/>
          <p:cNvSpPr/>
          <p:nvPr/>
        </p:nvSpPr>
        <p:spPr>
          <a:xfrm>
            <a:off x="2965863" y="473330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5" name="Rounded Rectangle 184"/>
          <p:cNvSpPr/>
          <p:nvPr/>
        </p:nvSpPr>
        <p:spPr>
          <a:xfrm>
            <a:off x="2657104" y="347452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6" name="Rounded Rectangle 185"/>
          <p:cNvSpPr/>
          <p:nvPr/>
        </p:nvSpPr>
        <p:spPr>
          <a:xfrm>
            <a:off x="3238995" y="474122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7" name="Rounded Rectangle 186"/>
          <p:cNvSpPr/>
          <p:nvPr/>
        </p:nvSpPr>
        <p:spPr>
          <a:xfrm>
            <a:off x="4319649" y="527561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8" name="Rounded Rectangle 187"/>
          <p:cNvSpPr/>
          <p:nvPr/>
        </p:nvSpPr>
        <p:spPr>
          <a:xfrm>
            <a:off x="6148449" y="4432465"/>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Tree>
    <p:extLst>
      <p:ext uri="{BB962C8B-B14F-4D97-AF65-F5344CB8AC3E}">
        <p14:creationId xmlns:p14="http://schemas.microsoft.com/office/powerpoint/2010/main" val="278481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be 51"/>
          <p:cNvSpPr/>
          <p:nvPr/>
        </p:nvSpPr>
        <p:spPr>
          <a:xfrm>
            <a:off x="26670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Cube 52"/>
          <p:cNvSpPr/>
          <p:nvPr/>
        </p:nvSpPr>
        <p:spPr>
          <a:xfrm>
            <a:off x="36576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Cube 53"/>
          <p:cNvSpPr/>
          <p:nvPr/>
        </p:nvSpPr>
        <p:spPr>
          <a:xfrm>
            <a:off x="46482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ube 54"/>
          <p:cNvSpPr/>
          <p:nvPr/>
        </p:nvSpPr>
        <p:spPr>
          <a:xfrm>
            <a:off x="26670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Cube 55"/>
          <p:cNvSpPr/>
          <p:nvPr/>
        </p:nvSpPr>
        <p:spPr>
          <a:xfrm>
            <a:off x="36576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Cube 56"/>
          <p:cNvSpPr/>
          <p:nvPr/>
        </p:nvSpPr>
        <p:spPr>
          <a:xfrm>
            <a:off x="46482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Cube 57"/>
          <p:cNvSpPr/>
          <p:nvPr/>
        </p:nvSpPr>
        <p:spPr>
          <a:xfrm>
            <a:off x="26670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Cube 58"/>
          <p:cNvSpPr/>
          <p:nvPr/>
        </p:nvSpPr>
        <p:spPr>
          <a:xfrm>
            <a:off x="36576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Cube 59"/>
          <p:cNvSpPr/>
          <p:nvPr/>
        </p:nvSpPr>
        <p:spPr>
          <a:xfrm>
            <a:off x="46482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0" y="-228600"/>
            <a:ext cx="9144000" cy="1447800"/>
          </a:xfrm>
        </p:spPr>
        <p:txBody>
          <a:bodyPr anchor="ctr">
            <a:noAutofit/>
          </a:bodyPr>
          <a:lstStyle/>
          <a:p>
            <a:pPr algn="ctr"/>
            <a:r>
              <a:rPr lang="en-GB" sz="3200" dirty="0"/>
              <a:t>A Block </a:t>
            </a:r>
            <a:r>
              <a:rPr lang="en-GB" sz="3200" dirty="0" smtClean="0"/>
              <a:t>made </a:t>
            </a:r>
            <a:r>
              <a:rPr lang="en-GB" sz="3200" dirty="0"/>
              <a:t>Up of </a:t>
            </a:r>
            <a:r>
              <a:rPr lang="en-GB" sz="3200" dirty="0" smtClean="0"/>
              <a:t>Modules is Scalable </a:t>
            </a:r>
            <a:r>
              <a:rPr lang="en-GB" sz="3200" i="1" dirty="0" smtClean="0"/>
              <a:t>to Meet Regional or Local Needs</a:t>
            </a:r>
            <a:endParaRPr lang="en-GB" sz="3200" i="1" dirty="0"/>
          </a:p>
        </p:txBody>
      </p:sp>
      <p:sp>
        <p:nvSpPr>
          <p:cNvPr id="5" name="Cube 4"/>
          <p:cNvSpPr/>
          <p:nvPr/>
        </p:nvSpPr>
        <p:spPr>
          <a:xfrm>
            <a:off x="228600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ube 6"/>
          <p:cNvSpPr/>
          <p:nvPr/>
        </p:nvSpPr>
        <p:spPr>
          <a:xfrm>
            <a:off x="327660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ube 7"/>
          <p:cNvSpPr/>
          <p:nvPr/>
        </p:nvSpPr>
        <p:spPr>
          <a:xfrm>
            <a:off x="426720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ube 8"/>
          <p:cNvSpPr/>
          <p:nvPr/>
        </p:nvSpPr>
        <p:spPr>
          <a:xfrm>
            <a:off x="19050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ube 9"/>
          <p:cNvSpPr/>
          <p:nvPr/>
        </p:nvSpPr>
        <p:spPr>
          <a:xfrm>
            <a:off x="28956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ube 10"/>
          <p:cNvSpPr/>
          <p:nvPr/>
        </p:nvSpPr>
        <p:spPr>
          <a:xfrm>
            <a:off x="38862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ube 11"/>
          <p:cNvSpPr/>
          <p:nvPr/>
        </p:nvSpPr>
        <p:spPr>
          <a:xfrm>
            <a:off x="15240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Cube 12"/>
          <p:cNvSpPr/>
          <p:nvPr/>
        </p:nvSpPr>
        <p:spPr>
          <a:xfrm>
            <a:off x="25146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ube 13"/>
          <p:cNvSpPr/>
          <p:nvPr/>
        </p:nvSpPr>
        <p:spPr>
          <a:xfrm>
            <a:off x="35052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ube 14"/>
          <p:cNvSpPr/>
          <p:nvPr/>
        </p:nvSpPr>
        <p:spPr>
          <a:xfrm>
            <a:off x="22860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ube 15"/>
          <p:cNvSpPr/>
          <p:nvPr/>
        </p:nvSpPr>
        <p:spPr>
          <a:xfrm>
            <a:off x="32766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Cube 16"/>
          <p:cNvSpPr/>
          <p:nvPr/>
        </p:nvSpPr>
        <p:spPr>
          <a:xfrm>
            <a:off x="42672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ube 17"/>
          <p:cNvSpPr/>
          <p:nvPr/>
        </p:nvSpPr>
        <p:spPr>
          <a:xfrm>
            <a:off x="1905000" y="3810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Cube 18"/>
          <p:cNvSpPr/>
          <p:nvPr/>
        </p:nvSpPr>
        <p:spPr>
          <a:xfrm>
            <a:off x="2895600" y="3810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ube 19"/>
          <p:cNvSpPr/>
          <p:nvPr/>
        </p:nvSpPr>
        <p:spPr>
          <a:xfrm>
            <a:off x="3886200" y="3810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ube 20"/>
          <p:cNvSpPr/>
          <p:nvPr/>
        </p:nvSpPr>
        <p:spPr>
          <a:xfrm>
            <a:off x="1524000" y="4191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Cube 21"/>
          <p:cNvSpPr/>
          <p:nvPr/>
        </p:nvSpPr>
        <p:spPr>
          <a:xfrm>
            <a:off x="2514600" y="4191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Cube 23"/>
          <p:cNvSpPr/>
          <p:nvPr/>
        </p:nvSpPr>
        <p:spPr>
          <a:xfrm>
            <a:off x="22860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ube 24"/>
          <p:cNvSpPr/>
          <p:nvPr/>
        </p:nvSpPr>
        <p:spPr>
          <a:xfrm>
            <a:off x="32766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Cube 25"/>
          <p:cNvSpPr/>
          <p:nvPr/>
        </p:nvSpPr>
        <p:spPr>
          <a:xfrm>
            <a:off x="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Cube 26"/>
          <p:cNvSpPr/>
          <p:nvPr/>
        </p:nvSpPr>
        <p:spPr>
          <a:xfrm>
            <a:off x="1905000" y="2819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Cube 28"/>
          <p:cNvSpPr/>
          <p:nvPr/>
        </p:nvSpPr>
        <p:spPr>
          <a:xfrm>
            <a:off x="6858000" y="46482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Cube 29"/>
          <p:cNvSpPr/>
          <p:nvPr/>
        </p:nvSpPr>
        <p:spPr>
          <a:xfrm>
            <a:off x="1524000" y="3200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Cube 30"/>
          <p:cNvSpPr/>
          <p:nvPr/>
        </p:nvSpPr>
        <p:spPr>
          <a:xfrm>
            <a:off x="228600" y="52578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Cube 60"/>
          <p:cNvSpPr/>
          <p:nvPr/>
        </p:nvSpPr>
        <p:spPr>
          <a:xfrm>
            <a:off x="56388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Cube 61"/>
          <p:cNvSpPr/>
          <p:nvPr/>
        </p:nvSpPr>
        <p:spPr>
          <a:xfrm>
            <a:off x="56388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ube 63"/>
          <p:cNvSpPr/>
          <p:nvPr/>
        </p:nvSpPr>
        <p:spPr>
          <a:xfrm>
            <a:off x="525780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Cube 64"/>
          <p:cNvSpPr/>
          <p:nvPr/>
        </p:nvSpPr>
        <p:spPr>
          <a:xfrm>
            <a:off x="48768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Cube 65"/>
          <p:cNvSpPr/>
          <p:nvPr/>
        </p:nvSpPr>
        <p:spPr>
          <a:xfrm>
            <a:off x="44958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Cube 66"/>
          <p:cNvSpPr/>
          <p:nvPr/>
        </p:nvSpPr>
        <p:spPr>
          <a:xfrm>
            <a:off x="52578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Cube 67"/>
          <p:cNvSpPr/>
          <p:nvPr/>
        </p:nvSpPr>
        <p:spPr>
          <a:xfrm>
            <a:off x="4876800" y="3810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Cube 68"/>
          <p:cNvSpPr/>
          <p:nvPr/>
        </p:nvSpPr>
        <p:spPr>
          <a:xfrm>
            <a:off x="7620000" y="4953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Cube 69"/>
          <p:cNvSpPr/>
          <p:nvPr/>
        </p:nvSpPr>
        <p:spPr>
          <a:xfrm>
            <a:off x="6781800" y="5184648"/>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Cube 71"/>
          <p:cNvSpPr/>
          <p:nvPr/>
        </p:nvSpPr>
        <p:spPr>
          <a:xfrm>
            <a:off x="72390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Slide Number Placeholder 45"/>
          <p:cNvSpPr>
            <a:spLocks noGrp="1"/>
          </p:cNvSpPr>
          <p:nvPr>
            <p:ph type="sldNum" sz="quarter" idx="12"/>
          </p:nvPr>
        </p:nvSpPr>
        <p:spPr/>
        <p:txBody>
          <a:bodyPr/>
          <a:lstStyle/>
          <a:p>
            <a:fld id="{C97275D5-4C12-42FF-82D2-635AEC9DB89A}" type="slidenum">
              <a:rPr lang="en-US" smtClean="0"/>
              <a:pPr/>
              <a:t>15</a:t>
            </a:fld>
            <a:endParaRPr lang="en-US"/>
          </a:p>
        </p:txBody>
      </p:sp>
      <p:sp>
        <p:nvSpPr>
          <p:cNvPr id="47" name="Footer Placeholder 46"/>
          <p:cNvSpPr>
            <a:spLocks noGrp="1"/>
          </p:cNvSpPr>
          <p:nvPr>
            <p:ph type="ftr" sz="quarter" idx="11"/>
          </p:nvPr>
        </p:nvSpPr>
        <p:spPr/>
        <p:txBody>
          <a:bodyPr/>
          <a:lstStyle/>
          <a:p>
            <a:r>
              <a:rPr lang="en-US" smtClean="0"/>
              <a:t>ICAO SIP 2012-ASBU workshops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686800" cy="639762"/>
          </a:xfrm>
        </p:spPr>
        <p:txBody>
          <a:bodyPr anchor="ctr"/>
          <a:lstStyle/>
          <a:p>
            <a:pPr algn="ctr"/>
            <a:r>
              <a:rPr lang="en-GB" smtClean="0"/>
              <a:t>Threads Between Modules…</a:t>
            </a:r>
            <a:br>
              <a:rPr lang="en-GB" smtClean="0"/>
            </a:br>
            <a:r>
              <a:rPr lang="en-GB" smtClean="0"/>
              <a:t>and Across Blocks</a:t>
            </a:r>
          </a:p>
        </p:txBody>
      </p:sp>
      <p:pic>
        <p:nvPicPr>
          <p:cNvPr id="17411" name="Picture 7" descr="A330.gif"/>
          <p:cNvPicPr>
            <a:picLocks noChangeAspect="1"/>
          </p:cNvPicPr>
          <p:nvPr/>
        </p:nvPicPr>
        <p:blipFill>
          <a:blip r:embed="rId3" cstate="print"/>
          <a:srcRect/>
          <a:stretch>
            <a:fillRect/>
          </a:stretch>
        </p:blipFill>
        <p:spPr bwMode="auto">
          <a:xfrm>
            <a:off x="0" y="2667000"/>
            <a:ext cx="2057400" cy="601663"/>
          </a:xfrm>
          <a:prstGeom prst="rect">
            <a:avLst/>
          </a:prstGeom>
          <a:noFill/>
          <a:ln w="9525">
            <a:noFill/>
            <a:miter lim="800000"/>
            <a:headEnd/>
            <a:tailEnd/>
          </a:ln>
        </p:spPr>
      </p:pic>
      <p:sp>
        <p:nvSpPr>
          <p:cNvPr id="11" name="Right Arrow 10"/>
          <p:cNvSpPr/>
          <p:nvPr/>
        </p:nvSpPr>
        <p:spPr>
          <a:xfrm>
            <a:off x="2133600" y="2895600"/>
            <a:ext cx="67056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12" name="Rectangle 11"/>
          <p:cNvSpPr/>
          <p:nvPr/>
        </p:nvSpPr>
        <p:spPr>
          <a:xfrm>
            <a:off x="2133600" y="1295400"/>
            <a:ext cx="6324600" cy="685800"/>
          </a:xfrm>
          <a:prstGeom prst="rect">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n-GB" dirty="0"/>
              <a:t>Greener Airports</a:t>
            </a:r>
          </a:p>
        </p:txBody>
      </p:sp>
      <p:sp>
        <p:nvSpPr>
          <p:cNvPr id="18" name="TextBox 17"/>
          <p:cNvSpPr txBox="1"/>
          <p:nvPr/>
        </p:nvSpPr>
        <p:spPr>
          <a:xfrm>
            <a:off x="2057400" y="6248400"/>
            <a:ext cx="1641924"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solidFill>
                  <a:srgbClr val="FF0000"/>
                </a:solidFill>
                <a:effectLst>
                  <a:outerShdw blurRad="76200" dist="50800" dir="5400000" algn="tl" rotWithShape="0">
                    <a:srgbClr val="000000">
                      <a:alpha val="65000"/>
                    </a:srgbClr>
                  </a:outerShdw>
                </a:effectLst>
                <a:latin typeface="Arial" charset="0"/>
                <a:cs typeface="Arial" charset="0"/>
              </a:rPr>
              <a:t>Available Now</a:t>
            </a:r>
            <a:endParaRPr lang="en-GB" b="1" spc="50" dirty="0">
              <a:ln w="11430"/>
              <a:solidFill>
                <a:srgbClr val="FF0000"/>
              </a:solidFill>
              <a:effectLst>
                <a:outerShdw blurRad="76200" dist="50800" dir="5400000" algn="tl" rotWithShape="0">
                  <a:srgbClr val="000000">
                    <a:alpha val="65000"/>
                  </a:srgbClr>
                </a:outerShdw>
              </a:effectLst>
              <a:latin typeface="Arial" charset="0"/>
              <a:cs typeface="Arial" charset="0"/>
            </a:endParaRPr>
          </a:p>
        </p:txBody>
      </p:sp>
      <p:sp>
        <p:nvSpPr>
          <p:cNvPr id="19" name="TextBox 18"/>
          <p:cNvSpPr txBox="1"/>
          <p:nvPr/>
        </p:nvSpPr>
        <p:spPr>
          <a:xfrm>
            <a:off x="4114800" y="6248400"/>
            <a:ext cx="6783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solidFill>
                  <a:srgbClr val="FF0000"/>
                </a:solidFill>
                <a:effectLst>
                  <a:outerShdw blurRad="76200" dist="50800" dir="5400000" algn="tl" rotWithShape="0">
                    <a:srgbClr val="000000">
                      <a:alpha val="65000"/>
                    </a:srgbClr>
                  </a:outerShdw>
                </a:effectLst>
                <a:latin typeface="Arial" charset="0"/>
                <a:cs typeface="Arial" charset="0"/>
              </a:rPr>
              <a:t>2018</a:t>
            </a:r>
            <a:endParaRPr lang="en-GB" b="1" spc="50" dirty="0">
              <a:ln w="11430"/>
              <a:solidFill>
                <a:srgbClr val="FF0000"/>
              </a:solidFill>
              <a:effectLst>
                <a:outerShdw blurRad="76200" dist="50800" dir="5400000" algn="tl" rotWithShape="0">
                  <a:srgbClr val="000000">
                    <a:alpha val="65000"/>
                  </a:srgbClr>
                </a:outerShdw>
              </a:effectLst>
              <a:latin typeface="Arial" charset="0"/>
              <a:cs typeface="Arial" charset="0"/>
            </a:endParaRPr>
          </a:p>
        </p:txBody>
      </p:sp>
      <p:sp>
        <p:nvSpPr>
          <p:cNvPr id="20" name="TextBox 19"/>
          <p:cNvSpPr txBox="1"/>
          <p:nvPr/>
        </p:nvSpPr>
        <p:spPr>
          <a:xfrm>
            <a:off x="5791200" y="6248400"/>
            <a:ext cx="6783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solidFill>
                  <a:srgbClr val="FF0000"/>
                </a:solidFill>
                <a:effectLst>
                  <a:outerShdw blurRad="76200" dist="50800" dir="5400000" algn="tl" rotWithShape="0">
                    <a:srgbClr val="000000">
                      <a:alpha val="65000"/>
                    </a:srgbClr>
                  </a:outerShdw>
                </a:effectLst>
                <a:latin typeface="Arial" charset="0"/>
                <a:cs typeface="Arial" charset="0"/>
              </a:rPr>
              <a:t>2023</a:t>
            </a:r>
            <a:endParaRPr lang="en-GB" b="1" spc="50" dirty="0">
              <a:ln w="11430"/>
              <a:solidFill>
                <a:srgbClr val="FF0000"/>
              </a:solidFill>
              <a:effectLst>
                <a:outerShdw blurRad="76200" dist="50800" dir="5400000" algn="tl" rotWithShape="0">
                  <a:srgbClr val="000000">
                    <a:alpha val="65000"/>
                  </a:srgbClr>
                </a:outerShdw>
              </a:effectLst>
              <a:latin typeface="Arial" charset="0"/>
              <a:cs typeface="Arial" charset="0"/>
            </a:endParaRPr>
          </a:p>
        </p:txBody>
      </p:sp>
      <p:cxnSp>
        <p:nvCxnSpPr>
          <p:cNvPr id="17" name="Straight Connector 16"/>
          <p:cNvCxnSpPr/>
          <p:nvPr/>
        </p:nvCxnSpPr>
        <p:spPr>
          <a:xfrm>
            <a:off x="2209800" y="3048000"/>
            <a:ext cx="6324600"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91400" y="6248400"/>
            <a:ext cx="800219"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solidFill>
                  <a:srgbClr val="FF0000"/>
                </a:solidFill>
                <a:effectLst>
                  <a:outerShdw blurRad="76200" dist="50800" dir="5400000" algn="tl" rotWithShape="0">
                    <a:srgbClr val="000000">
                      <a:alpha val="65000"/>
                    </a:srgbClr>
                  </a:outerShdw>
                </a:effectLst>
                <a:latin typeface="Arial" charset="0"/>
                <a:cs typeface="Arial" charset="0"/>
              </a:rPr>
              <a:t>2028&gt;</a:t>
            </a:r>
            <a:endParaRPr lang="en-GB" b="1" spc="50" dirty="0">
              <a:ln w="11430"/>
              <a:solidFill>
                <a:srgbClr val="FF0000"/>
              </a:solidFill>
              <a:effectLst>
                <a:outerShdw blurRad="76200" dist="50800" dir="5400000" algn="tl" rotWithShape="0">
                  <a:srgbClr val="000000">
                    <a:alpha val="65000"/>
                  </a:srgbClr>
                </a:outerShdw>
              </a:effectLst>
              <a:latin typeface="Arial" charset="0"/>
              <a:cs typeface="Arial" charset="0"/>
            </a:endParaRPr>
          </a:p>
        </p:txBody>
      </p:sp>
      <p:grpSp>
        <p:nvGrpSpPr>
          <p:cNvPr id="2" name="Group 33"/>
          <p:cNvGrpSpPr>
            <a:grpSpLocks/>
          </p:cNvGrpSpPr>
          <p:nvPr/>
        </p:nvGrpSpPr>
        <p:grpSpPr bwMode="auto">
          <a:xfrm>
            <a:off x="3733800" y="2057400"/>
            <a:ext cx="1524000" cy="3505200"/>
            <a:chOff x="3733800" y="2057400"/>
            <a:chExt cx="1524000" cy="3505200"/>
          </a:xfrm>
        </p:grpSpPr>
        <p:sp>
          <p:nvSpPr>
            <p:cNvPr id="14" name="Rounded Rectangle 13"/>
            <p:cNvSpPr/>
            <p:nvPr/>
          </p:nvSpPr>
          <p:spPr>
            <a:xfrm>
              <a:off x="3733800" y="2057400"/>
              <a:ext cx="1524000" cy="3505200"/>
            </a:xfrm>
            <a:prstGeom prst="round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dirty="0">
                <a:solidFill>
                  <a:schemeClr val="tx1"/>
                </a:solidFill>
                <a:cs typeface="Arial" charset="0"/>
              </a:endParaRPr>
            </a:p>
            <a:p>
              <a:pPr algn="ctr">
                <a:defRPr/>
              </a:pPr>
              <a:endParaRPr lang="en-GB" dirty="0">
                <a:solidFill>
                  <a:schemeClr val="tx1"/>
                </a:solidFill>
                <a:cs typeface="Arial" charset="0"/>
              </a:endParaRPr>
            </a:p>
            <a:p>
              <a:pPr algn="ctr">
                <a:defRPr/>
              </a:pPr>
              <a:endParaRPr lang="en-GB" dirty="0">
                <a:solidFill>
                  <a:schemeClr val="tx1"/>
                </a:solidFill>
                <a:cs typeface="Arial" charset="0"/>
              </a:endParaRPr>
            </a:p>
            <a:p>
              <a:pPr algn="ctr">
                <a:defRPr/>
              </a:pPr>
              <a:r>
                <a:rPr lang="en-GB" sz="1600" b="1" dirty="0">
                  <a:solidFill>
                    <a:schemeClr val="tx1"/>
                  </a:solidFill>
                  <a:cs typeface="Arial" charset="0"/>
                </a:rPr>
                <a:t>Improved Approach &amp; Departure Management through Integration</a:t>
              </a:r>
            </a:p>
            <a:p>
              <a:pPr algn="ctr">
                <a:defRPr/>
              </a:pPr>
              <a:endParaRPr lang="en-GB" sz="1600" dirty="0">
                <a:solidFill>
                  <a:schemeClr val="tx1"/>
                </a:solidFill>
                <a:cs typeface="Arial" charset="0"/>
              </a:endParaRPr>
            </a:p>
          </p:txBody>
        </p:sp>
        <p:sp>
          <p:nvSpPr>
            <p:cNvPr id="17445" name="Rectangle 28"/>
            <p:cNvSpPr>
              <a:spLocks noChangeArrowheads="1"/>
            </p:cNvSpPr>
            <p:nvPr/>
          </p:nvSpPr>
          <p:spPr bwMode="auto">
            <a:xfrm>
              <a:off x="4038600" y="2286000"/>
              <a:ext cx="856325" cy="369332"/>
            </a:xfrm>
            <a:prstGeom prst="rect">
              <a:avLst/>
            </a:prstGeom>
            <a:noFill/>
            <a:ln w="9525">
              <a:noFill/>
              <a:miter lim="800000"/>
              <a:headEnd/>
              <a:tailEnd/>
            </a:ln>
          </p:spPr>
          <p:txBody>
            <a:bodyPr wrap="none">
              <a:spAutoFit/>
            </a:bodyPr>
            <a:lstStyle/>
            <a:p>
              <a:pPr algn="ctr"/>
              <a:r>
                <a:rPr lang="en-GB" u="sng"/>
                <a:t>Block 1</a:t>
              </a:r>
            </a:p>
          </p:txBody>
        </p:sp>
      </p:grpSp>
      <p:grpSp>
        <p:nvGrpSpPr>
          <p:cNvPr id="3" name="Group 32"/>
          <p:cNvGrpSpPr>
            <a:grpSpLocks/>
          </p:cNvGrpSpPr>
          <p:nvPr/>
        </p:nvGrpSpPr>
        <p:grpSpPr bwMode="auto">
          <a:xfrm>
            <a:off x="2209800" y="2057400"/>
            <a:ext cx="1447800" cy="3505200"/>
            <a:chOff x="2209800" y="2057400"/>
            <a:chExt cx="1447800" cy="3505200"/>
          </a:xfrm>
        </p:grpSpPr>
        <p:sp>
          <p:nvSpPr>
            <p:cNvPr id="13" name="Rounded Rectangle 12"/>
            <p:cNvSpPr/>
            <p:nvPr/>
          </p:nvSpPr>
          <p:spPr>
            <a:xfrm>
              <a:off x="2209800" y="2057400"/>
              <a:ext cx="1447800" cy="3505200"/>
            </a:xfrm>
            <a:prstGeom prst="round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u="sng" dirty="0">
                <a:solidFill>
                  <a:schemeClr val="tx1"/>
                </a:solidFill>
                <a:cs typeface="Arial" charset="0"/>
              </a:endParaRPr>
            </a:p>
            <a:p>
              <a:pPr algn="ctr">
                <a:defRPr/>
              </a:pPr>
              <a:endParaRPr lang="en-GB" dirty="0">
                <a:solidFill>
                  <a:schemeClr val="tx1"/>
                </a:solidFill>
                <a:cs typeface="Arial" charset="0"/>
              </a:endParaRPr>
            </a:p>
            <a:p>
              <a:pPr algn="ctr">
                <a:defRPr/>
              </a:pPr>
              <a:r>
                <a:rPr lang="en-GB" sz="1600" b="1" dirty="0">
                  <a:solidFill>
                    <a:schemeClr val="tx1"/>
                  </a:solidFill>
                  <a:cs typeface="Arial" charset="0"/>
                </a:rPr>
                <a:t>Improved Traffic Flow through Runway Metering</a:t>
              </a:r>
            </a:p>
            <a:p>
              <a:pPr algn="ctr">
                <a:defRPr/>
              </a:pPr>
              <a:endParaRPr lang="en-GB" dirty="0">
                <a:solidFill>
                  <a:schemeClr val="tx1"/>
                </a:solidFill>
                <a:cs typeface="Arial" charset="0"/>
              </a:endParaRPr>
            </a:p>
          </p:txBody>
        </p:sp>
        <p:sp>
          <p:nvSpPr>
            <p:cNvPr id="17441" name="Rectangle 29"/>
            <p:cNvSpPr>
              <a:spLocks noChangeArrowheads="1"/>
            </p:cNvSpPr>
            <p:nvPr/>
          </p:nvSpPr>
          <p:spPr bwMode="auto">
            <a:xfrm>
              <a:off x="2514600" y="2286000"/>
              <a:ext cx="856325" cy="369332"/>
            </a:xfrm>
            <a:prstGeom prst="rect">
              <a:avLst/>
            </a:prstGeom>
            <a:noFill/>
            <a:ln w="9525">
              <a:noFill/>
              <a:miter lim="800000"/>
              <a:headEnd/>
              <a:tailEnd/>
            </a:ln>
          </p:spPr>
          <p:txBody>
            <a:bodyPr wrap="none">
              <a:spAutoFit/>
            </a:bodyPr>
            <a:lstStyle/>
            <a:p>
              <a:pPr algn="ctr"/>
              <a:r>
                <a:rPr lang="en-GB" u="sng"/>
                <a:t>Block 0</a:t>
              </a:r>
            </a:p>
          </p:txBody>
        </p:sp>
      </p:grpSp>
      <p:grpSp>
        <p:nvGrpSpPr>
          <p:cNvPr id="4" name="Group 36"/>
          <p:cNvGrpSpPr>
            <a:grpSpLocks/>
          </p:cNvGrpSpPr>
          <p:nvPr/>
        </p:nvGrpSpPr>
        <p:grpSpPr bwMode="auto">
          <a:xfrm>
            <a:off x="5029200" y="2057400"/>
            <a:ext cx="2133600" cy="3505200"/>
            <a:chOff x="5029200" y="2057400"/>
            <a:chExt cx="2133600" cy="3505200"/>
          </a:xfrm>
        </p:grpSpPr>
        <p:grpSp>
          <p:nvGrpSpPr>
            <p:cNvPr id="5" name="Group 34"/>
            <p:cNvGrpSpPr>
              <a:grpSpLocks/>
            </p:cNvGrpSpPr>
            <p:nvPr/>
          </p:nvGrpSpPr>
          <p:grpSpPr bwMode="auto">
            <a:xfrm>
              <a:off x="5334000" y="2057400"/>
              <a:ext cx="1524000" cy="3505200"/>
              <a:chOff x="5334000" y="2057400"/>
              <a:chExt cx="1524000" cy="3505200"/>
            </a:xfrm>
          </p:grpSpPr>
          <p:sp>
            <p:nvSpPr>
              <p:cNvPr id="21" name="Rounded Rectangle 20"/>
              <p:cNvSpPr/>
              <p:nvPr/>
            </p:nvSpPr>
            <p:spPr>
              <a:xfrm>
                <a:off x="5334000" y="2057400"/>
                <a:ext cx="1524000" cy="3505200"/>
              </a:xfrm>
              <a:prstGeom prst="round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tx1"/>
                  </a:solidFill>
                  <a:cs typeface="Arial" charset="0"/>
                </a:endParaRPr>
              </a:p>
              <a:p>
                <a:pPr algn="ctr">
                  <a:defRPr/>
                </a:pPr>
                <a:endParaRPr lang="en-GB">
                  <a:solidFill>
                    <a:schemeClr val="tx1"/>
                  </a:solidFill>
                  <a:cs typeface="Arial" charset="0"/>
                </a:endParaRPr>
              </a:p>
            </p:txBody>
          </p:sp>
          <p:sp>
            <p:nvSpPr>
              <p:cNvPr id="17437" name="Rectangle 26"/>
              <p:cNvSpPr>
                <a:spLocks noChangeArrowheads="1"/>
              </p:cNvSpPr>
              <p:nvPr/>
            </p:nvSpPr>
            <p:spPr bwMode="auto">
              <a:xfrm>
                <a:off x="5638800" y="2286000"/>
                <a:ext cx="856325" cy="369332"/>
              </a:xfrm>
              <a:prstGeom prst="rect">
                <a:avLst/>
              </a:prstGeom>
              <a:noFill/>
              <a:ln w="9525">
                <a:noFill/>
                <a:miter lim="800000"/>
                <a:headEnd/>
                <a:tailEnd/>
              </a:ln>
            </p:spPr>
            <p:txBody>
              <a:bodyPr wrap="none">
                <a:spAutoFit/>
              </a:bodyPr>
              <a:lstStyle/>
              <a:p>
                <a:pPr algn="ctr"/>
                <a:r>
                  <a:rPr lang="en-GB" u="sng"/>
                  <a:t>Block 2</a:t>
                </a:r>
              </a:p>
            </p:txBody>
          </p:sp>
        </p:grpSp>
        <p:sp>
          <p:nvSpPr>
            <p:cNvPr id="26649" name="Rectangle 30"/>
            <p:cNvSpPr>
              <a:spLocks noChangeArrowheads="1"/>
            </p:cNvSpPr>
            <p:nvPr/>
          </p:nvSpPr>
          <p:spPr bwMode="auto">
            <a:xfrm>
              <a:off x="5029200" y="3352800"/>
              <a:ext cx="2133600" cy="862013"/>
            </a:xfrm>
            <a:prstGeom prst="rect">
              <a:avLst/>
            </a:prstGeom>
            <a:noFill/>
            <a:ln w="9525">
              <a:noFill/>
              <a:miter lim="800000"/>
              <a:headEnd/>
              <a:tailEnd/>
            </a:ln>
          </p:spPr>
          <p:txBody>
            <a:bodyPr>
              <a:spAutoFit/>
            </a:bodyPr>
            <a:lstStyle/>
            <a:p>
              <a:pPr algn="ctr">
                <a:defRPr/>
              </a:pPr>
              <a:r>
                <a:rPr lang="en-GB" sz="1600" b="1" dirty="0">
                  <a:latin typeface="+mn-lt"/>
                  <a:cs typeface="Arial" charset="0"/>
                </a:rPr>
                <a:t>Linked </a:t>
              </a:r>
            </a:p>
            <a:p>
              <a:pPr algn="ctr">
                <a:defRPr/>
              </a:pPr>
              <a:r>
                <a:rPr lang="en-GB" sz="1600" b="1" dirty="0">
                  <a:latin typeface="+mn-lt"/>
                  <a:cs typeface="Arial" charset="0"/>
                </a:rPr>
                <a:t>AMAN/</a:t>
              </a:r>
            </a:p>
            <a:p>
              <a:pPr algn="ctr">
                <a:defRPr/>
              </a:pPr>
              <a:r>
                <a:rPr lang="en-GB" sz="1600" b="1" dirty="0">
                  <a:latin typeface="+mn-lt"/>
                  <a:cs typeface="Arial" charset="0"/>
                </a:rPr>
                <a:t>DMAN</a:t>
              </a:r>
            </a:p>
          </p:txBody>
        </p:sp>
      </p:grpSp>
      <p:grpSp>
        <p:nvGrpSpPr>
          <p:cNvPr id="6" name="Group 37"/>
          <p:cNvGrpSpPr>
            <a:grpSpLocks/>
          </p:cNvGrpSpPr>
          <p:nvPr/>
        </p:nvGrpSpPr>
        <p:grpSpPr bwMode="auto">
          <a:xfrm>
            <a:off x="6934200" y="2057400"/>
            <a:ext cx="1524000" cy="3505200"/>
            <a:chOff x="6934200" y="2057400"/>
            <a:chExt cx="1524000" cy="3505200"/>
          </a:xfrm>
        </p:grpSpPr>
        <p:grpSp>
          <p:nvGrpSpPr>
            <p:cNvPr id="7" name="Group 35"/>
            <p:cNvGrpSpPr>
              <a:grpSpLocks/>
            </p:cNvGrpSpPr>
            <p:nvPr/>
          </p:nvGrpSpPr>
          <p:grpSpPr bwMode="auto">
            <a:xfrm>
              <a:off x="6934200" y="2057400"/>
              <a:ext cx="1524000" cy="3505200"/>
              <a:chOff x="6934200" y="2057400"/>
              <a:chExt cx="1524000" cy="3505200"/>
            </a:xfrm>
          </p:grpSpPr>
          <p:sp>
            <p:nvSpPr>
              <p:cNvPr id="22" name="Rounded Rectangle 21"/>
              <p:cNvSpPr/>
              <p:nvPr/>
            </p:nvSpPr>
            <p:spPr>
              <a:xfrm>
                <a:off x="6934200" y="2057400"/>
                <a:ext cx="1524000" cy="3505200"/>
              </a:xfrm>
              <a:prstGeom prst="round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u="sng">
                  <a:solidFill>
                    <a:schemeClr val="tx1"/>
                  </a:solidFill>
                  <a:cs typeface="Arial" charset="0"/>
                </a:endParaRPr>
              </a:p>
              <a:p>
                <a:pPr algn="ctr">
                  <a:defRPr/>
                </a:pPr>
                <a:endParaRPr lang="en-GB">
                  <a:solidFill>
                    <a:schemeClr val="tx1"/>
                  </a:solidFill>
                  <a:cs typeface="Arial" charset="0"/>
                </a:endParaRPr>
              </a:p>
              <a:p>
                <a:pPr algn="ctr">
                  <a:defRPr/>
                </a:pPr>
                <a:endParaRPr lang="en-GB">
                  <a:solidFill>
                    <a:schemeClr val="tx1"/>
                  </a:solidFill>
                  <a:cs typeface="Arial" charset="0"/>
                </a:endParaRPr>
              </a:p>
            </p:txBody>
          </p:sp>
          <p:sp>
            <p:nvSpPr>
              <p:cNvPr id="17431" name="Rectangle 27"/>
              <p:cNvSpPr>
                <a:spLocks noChangeArrowheads="1"/>
              </p:cNvSpPr>
              <p:nvPr/>
            </p:nvSpPr>
            <p:spPr bwMode="auto">
              <a:xfrm>
                <a:off x="7239000" y="2286000"/>
                <a:ext cx="856325" cy="369332"/>
              </a:xfrm>
              <a:prstGeom prst="rect">
                <a:avLst/>
              </a:prstGeom>
              <a:noFill/>
              <a:ln w="9525">
                <a:noFill/>
                <a:miter lim="800000"/>
                <a:headEnd/>
                <a:tailEnd/>
              </a:ln>
            </p:spPr>
            <p:txBody>
              <a:bodyPr wrap="none">
                <a:spAutoFit/>
              </a:bodyPr>
              <a:lstStyle/>
              <a:p>
                <a:pPr algn="ctr"/>
                <a:r>
                  <a:rPr lang="en-GB" u="sng"/>
                  <a:t>Block 3</a:t>
                </a:r>
              </a:p>
            </p:txBody>
          </p:sp>
        </p:grpSp>
        <p:sp>
          <p:nvSpPr>
            <p:cNvPr id="26643" name="Rectangle 31"/>
            <p:cNvSpPr>
              <a:spLocks noChangeArrowheads="1"/>
            </p:cNvSpPr>
            <p:nvPr/>
          </p:nvSpPr>
          <p:spPr bwMode="auto">
            <a:xfrm>
              <a:off x="7162800" y="3352800"/>
              <a:ext cx="1112838" cy="1077913"/>
            </a:xfrm>
            <a:prstGeom prst="rect">
              <a:avLst/>
            </a:prstGeom>
            <a:noFill/>
            <a:ln w="9525">
              <a:noFill/>
              <a:miter lim="800000"/>
              <a:headEnd/>
              <a:tailEnd/>
            </a:ln>
          </p:spPr>
          <p:txBody>
            <a:bodyPr wrap="none">
              <a:spAutoFit/>
            </a:bodyPr>
            <a:lstStyle/>
            <a:p>
              <a:pPr algn="ctr">
                <a:defRPr/>
              </a:pPr>
              <a:r>
                <a:rPr lang="en-GB" sz="1600" b="1" dirty="0">
                  <a:latin typeface="+mn-lt"/>
                  <a:cs typeface="Arial" charset="0"/>
                </a:rPr>
                <a:t>Integrated </a:t>
              </a:r>
            </a:p>
            <a:p>
              <a:pPr algn="ctr">
                <a:defRPr/>
              </a:pPr>
              <a:r>
                <a:rPr lang="en-GB" sz="1600" b="1" dirty="0">
                  <a:latin typeface="+mn-lt"/>
                  <a:cs typeface="Arial" charset="0"/>
                </a:rPr>
                <a:t>AMAN/ </a:t>
              </a:r>
            </a:p>
            <a:p>
              <a:pPr algn="ctr">
                <a:defRPr/>
              </a:pPr>
              <a:r>
                <a:rPr lang="en-GB" sz="1600" b="1" dirty="0">
                  <a:latin typeface="+mn-lt"/>
                  <a:cs typeface="Arial" charset="0"/>
                </a:rPr>
                <a:t>DMAN/ </a:t>
              </a:r>
            </a:p>
            <a:p>
              <a:pPr algn="ctr">
                <a:defRPr/>
              </a:pPr>
              <a:r>
                <a:rPr lang="en-GB" sz="1600" b="1" dirty="0">
                  <a:latin typeface="+mn-lt"/>
                  <a:cs typeface="Arial" charset="0"/>
                </a:rPr>
                <a:t>SMAN</a:t>
              </a:r>
            </a:p>
          </p:txBody>
        </p:sp>
      </p:grpSp>
      <p:cxnSp>
        <p:nvCxnSpPr>
          <p:cNvPr id="39" name="Straight Connector 38"/>
          <p:cNvCxnSpPr/>
          <p:nvPr/>
        </p:nvCxnSpPr>
        <p:spPr>
          <a:xfrm>
            <a:off x="2133600" y="3048000"/>
            <a:ext cx="6324600"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Slide Number Placeholder 30"/>
          <p:cNvSpPr>
            <a:spLocks noGrp="1"/>
          </p:cNvSpPr>
          <p:nvPr>
            <p:ph type="sldNum" sz="quarter" idx="12"/>
          </p:nvPr>
        </p:nvSpPr>
        <p:spPr/>
        <p:txBody>
          <a:bodyPr/>
          <a:lstStyle/>
          <a:p>
            <a:fld id="{C97275D5-4C12-42FF-82D2-635AEC9DB89A}" type="slidenum">
              <a:rPr lang="en-US" smtClean="0"/>
              <a:pPr/>
              <a:t>16</a:t>
            </a:fld>
            <a:endParaRPr lang="en-US"/>
          </a:p>
        </p:txBody>
      </p:sp>
      <p:sp>
        <p:nvSpPr>
          <p:cNvPr id="32" name="Footer Placeholder 31"/>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nchor="ctr"/>
          <a:lstStyle/>
          <a:p>
            <a:pPr eaLnBrk="1" hangingPunct="1"/>
            <a:r>
              <a:rPr lang="en-GB" dirty="0" smtClean="0"/>
              <a:t>Module sample (1/3)</a:t>
            </a:r>
          </a:p>
        </p:txBody>
      </p:sp>
      <p:sp>
        <p:nvSpPr>
          <p:cNvPr id="2867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ICAO SIP 2012-ASBU workshops</a:t>
            </a:r>
          </a:p>
        </p:txBody>
      </p:sp>
      <p:sp>
        <p:nvSpPr>
          <p:cNvPr id="28678" name="Slide Number Placeholder 1"/>
          <p:cNvSpPr>
            <a:spLocks noGrp="1"/>
          </p:cNvSpPr>
          <p:nvPr>
            <p:ph type="sldNum" sz="quarter" idx="12"/>
          </p:nvPr>
        </p:nvSpPr>
        <p:spPr bwMode="auto">
          <a:ln>
            <a:miter lim="800000"/>
            <a:headEnd/>
            <a:tailEnd/>
          </a:ln>
        </p:spPr>
        <p:txBody>
          <a:bodyPr/>
          <a:lstStyle/>
          <a:p>
            <a:fld id="{9A85E6B6-E537-452D-9092-ACCE4A84FC08}" type="slidenum">
              <a:rPr lang="en-US"/>
              <a:pPr/>
              <a:t>17</a:t>
            </a:fld>
            <a:endParaRPr lang="en-US"/>
          </a:p>
        </p:txBody>
      </p:sp>
      <p:graphicFrame>
        <p:nvGraphicFramePr>
          <p:cNvPr id="6146" name="Object 2"/>
          <p:cNvGraphicFramePr>
            <a:graphicFrameLocks noChangeAspect="1"/>
          </p:cNvGraphicFramePr>
          <p:nvPr/>
        </p:nvGraphicFramePr>
        <p:xfrm>
          <a:off x="609600" y="1295400"/>
          <a:ext cx="8077200" cy="5158837"/>
        </p:xfrm>
        <a:graphic>
          <a:graphicData uri="http://schemas.openxmlformats.org/presentationml/2006/ole">
            <mc:AlternateContent xmlns:mc="http://schemas.openxmlformats.org/markup-compatibility/2006">
              <mc:Choice xmlns:v="urn:schemas-microsoft-com:vml" Requires="v">
                <p:oleObj spid="_x0000_s6148" name="Document" r:id="rId4" imgW="6299119" imgH="7072260" progId="Word.Document.12">
                  <p:embed/>
                </p:oleObj>
              </mc:Choice>
              <mc:Fallback>
                <p:oleObj name="Document" r:id="rId4" imgW="6299119" imgH="707226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400"/>
                        <a:ext cx="8077200" cy="51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nchor="ctr"/>
          <a:lstStyle/>
          <a:p>
            <a:r>
              <a:rPr lang="en-GB" dirty="0"/>
              <a:t>Module sample </a:t>
            </a:r>
            <a:r>
              <a:rPr lang="en-GB" dirty="0" smtClean="0"/>
              <a:t>(2/3</a:t>
            </a:r>
            <a:r>
              <a:rPr lang="en-GB" dirty="0"/>
              <a:t>)</a:t>
            </a:r>
            <a:endParaRPr lang="en-GB" dirty="0" smtClean="0"/>
          </a:p>
        </p:txBody>
      </p:sp>
      <p:sp>
        <p:nvSpPr>
          <p:cNvPr id="2867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ICAO SIP 2012-ASBU workshops</a:t>
            </a:r>
          </a:p>
        </p:txBody>
      </p:sp>
      <p:sp>
        <p:nvSpPr>
          <p:cNvPr id="28678" name="Slide Number Placeholder 1"/>
          <p:cNvSpPr>
            <a:spLocks noGrp="1"/>
          </p:cNvSpPr>
          <p:nvPr>
            <p:ph type="sldNum" sz="quarter" idx="12"/>
          </p:nvPr>
        </p:nvSpPr>
        <p:spPr bwMode="auto">
          <a:ln>
            <a:miter lim="800000"/>
            <a:headEnd/>
            <a:tailEnd/>
          </a:ln>
        </p:spPr>
        <p:txBody>
          <a:bodyPr/>
          <a:lstStyle/>
          <a:p>
            <a:fld id="{9A85E6B6-E537-452D-9092-ACCE4A84FC08}" type="slidenum">
              <a:rPr lang="en-US"/>
              <a:pPr/>
              <a:t>18</a:t>
            </a:fld>
            <a:endParaRPr lang="en-US"/>
          </a:p>
        </p:txBody>
      </p:sp>
      <p:graphicFrame>
        <p:nvGraphicFramePr>
          <p:cNvPr id="7170" name="Object 2"/>
          <p:cNvGraphicFramePr>
            <a:graphicFrameLocks noChangeAspect="1"/>
          </p:cNvGraphicFramePr>
          <p:nvPr/>
        </p:nvGraphicFramePr>
        <p:xfrm>
          <a:off x="838200" y="1295400"/>
          <a:ext cx="7086600" cy="5067934"/>
        </p:xfrm>
        <a:graphic>
          <a:graphicData uri="http://schemas.openxmlformats.org/presentationml/2006/ole">
            <mc:AlternateContent xmlns:mc="http://schemas.openxmlformats.org/markup-compatibility/2006">
              <mc:Choice xmlns:v="urn:schemas-microsoft-com:vml" Requires="v">
                <p:oleObj spid="_x0000_s7172" name="Document" r:id="rId4" imgW="6317517" imgH="8211739" progId="Word.Document.12">
                  <p:embed/>
                </p:oleObj>
              </mc:Choice>
              <mc:Fallback>
                <p:oleObj name="Document" r:id="rId4" imgW="6317517" imgH="8211739"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7086600" cy="50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nchor="ctr"/>
          <a:lstStyle/>
          <a:p>
            <a:r>
              <a:rPr lang="en-GB" dirty="0"/>
              <a:t>Module sample </a:t>
            </a:r>
            <a:r>
              <a:rPr lang="en-GB" dirty="0" smtClean="0"/>
              <a:t>(3/3</a:t>
            </a:r>
            <a:r>
              <a:rPr lang="en-GB" dirty="0"/>
              <a:t>)</a:t>
            </a:r>
            <a:endParaRPr lang="en-GB" dirty="0" smtClean="0"/>
          </a:p>
        </p:txBody>
      </p:sp>
      <p:sp>
        <p:nvSpPr>
          <p:cNvPr id="2867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ICAO SIP 2012-ASBU workshops</a:t>
            </a:r>
          </a:p>
        </p:txBody>
      </p:sp>
      <p:sp>
        <p:nvSpPr>
          <p:cNvPr id="28678" name="Slide Number Placeholder 1"/>
          <p:cNvSpPr>
            <a:spLocks noGrp="1"/>
          </p:cNvSpPr>
          <p:nvPr>
            <p:ph type="sldNum" sz="quarter" idx="12"/>
          </p:nvPr>
        </p:nvSpPr>
        <p:spPr bwMode="auto">
          <a:ln>
            <a:miter lim="800000"/>
            <a:headEnd/>
            <a:tailEnd/>
          </a:ln>
        </p:spPr>
        <p:txBody>
          <a:bodyPr/>
          <a:lstStyle/>
          <a:p>
            <a:fld id="{9A85E6B6-E537-452D-9092-ACCE4A84FC08}" type="slidenum">
              <a:rPr lang="en-US"/>
              <a:pPr/>
              <a:t>19</a:t>
            </a:fld>
            <a:endParaRPr lang="en-US"/>
          </a:p>
        </p:txBody>
      </p:sp>
      <p:graphicFrame>
        <p:nvGraphicFramePr>
          <p:cNvPr id="8194" name="Object 2"/>
          <p:cNvGraphicFramePr>
            <a:graphicFrameLocks noChangeAspect="1"/>
          </p:cNvGraphicFramePr>
          <p:nvPr/>
        </p:nvGraphicFramePr>
        <p:xfrm>
          <a:off x="685800" y="1447800"/>
          <a:ext cx="7620000" cy="4689204"/>
        </p:xfrm>
        <a:graphic>
          <a:graphicData uri="http://schemas.openxmlformats.org/presentationml/2006/ole">
            <mc:AlternateContent xmlns:mc="http://schemas.openxmlformats.org/markup-compatibility/2006">
              <mc:Choice xmlns:v="urn:schemas-microsoft-com:vml" Requires="v">
                <p:oleObj spid="_x0000_s8196" name="Document" r:id="rId4" imgW="6345656" imgH="4869242" progId="Word.Document.12">
                  <p:embed/>
                </p:oleObj>
              </mc:Choice>
              <mc:Fallback>
                <p:oleObj name="Document" r:id="rId4" imgW="6345656" imgH="4869242"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620000" cy="468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Today’s  Challenges</a:t>
            </a:r>
          </a:p>
          <a:p>
            <a:r>
              <a:rPr lang="en-GB" dirty="0" smtClean="0"/>
              <a:t>Tomorrow’s Needs</a:t>
            </a:r>
          </a:p>
          <a:p>
            <a:r>
              <a:rPr lang="en-GB" dirty="0" smtClean="0"/>
              <a:t>Why ASBU methodology</a:t>
            </a:r>
          </a:p>
          <a:p>
            <a:r>
              <a:rPr lang="en-GB" dirty="0" smtClean="0"/>
              <a:t>ASBU explanation</a:t>
            </a:r>
          </a:p>
          <a:p>
            <a:r>
              <a:rPr lang="en-GB" dirty="0" smtClean="0"/>
              <a:t>Next Steps</a:t>
            </a:r>
          </a:p>
          <a:p>
            <a:endParaRPr lang="en-GB" dirty="0" smtClean="0"/>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a:p>
        </p:txBody>
      </p:sp>
      <p:pic>
        <p:nvPicPr>
          <p:cNvPr id="12" name="Picture 11" descr="Puzzle.jpg"/>
          <p:cNvPicPr>
            <a:picLocks noChangeAspect="1"/>
          </p:cNvPicPr>
          <p:nvPr/>
        </p:nvPicPr>
        <p:blipFill>
          <a:blip r:embed="rId3" cstate="print"/>
          <a:stretch>
            <a:fillRect/>
          </a:stretch>
        </p:blipFill>
        <p:spPr>
          <a:xfrm>
            <a:off x="5791200" y="2286000"/>
            <a:ext cx="2743200" cy="3733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7" descr="building-blocks1.jpg"/>
          <p:cNvPicPr>
            <a:picLocks noGrp="1" noChangeAspect="1"/>
          </p:cNvPicPr>
          <p:nvPr>
            <p:ph sz="half" idx="2"/>
          </p:nvPr>
        </p:nvPicPr>
        <p:blipFill>
          <a:blip r:embed="rId3" cstate="print"/>
          <a:srcRect/>
          <a:stretch>
            <a:fillRect/>
          </a:stretch>
        </p:blipFill>
        <p:spPr>
          <a:xfrm>
            <a:off x="4876800" y="1849438"/>
            <a:ext cx="3810000" cy="4027487"/>
          </a:xfrm>
        </p:spPr>
      </p:pic>
      <p:sp>
        <p:nvSpPr>
          <p:cNvPr id="37891" name="Title 2"/>
          <p:cNvSpPr>
            <a:spLocks noGrp="1"/>
          </p:cNvSpPr>
          <p:nvPr>
            <p:ph type="title"/>
          </p:nvPr>
        </p:nvSpPr>
        <p:spPr/>
        <p:txBody>
          <a:bodyPr anchor="ctr"/>
          <a:lstStyle/>
          <a:p>
            <a:pPr algn="ctr" eaLnBrk="1" hangingPunct="1"/>
            <a:r>
              <a:rPr dirty="0" smtClean="0"/>
              <a:t>Summary of ASBU Approach</a:t>
            </a:r>
            <a:endParaRPr lang="en-GB" dirty="0" smtClean="0"/>
          </a:p>
        </p:txBody>
      </p:sp>
      <p:sp>
        <p:nvSpPr>
          <p:cNvPr id="6" name="Content Placeholder 5"/>
          <p:cNvSpPr>
            <a:spLocks noGrp="1"/>
          </p:cNvSpPr>
          <p:nvPr>
            <p:ph sz="half" idx="1"/>
          </p:nvPr>
        </p:nvSpPr>
        <p:spPr>
          <a:xfrm>
            <a:off x="457200" y="1600200"/>
            <a:ext cx="4419600" cy="4525963"/>
          </a:xfrm>
        </p:spPr>
        <p:txBody>
          <a:bodyPr>
            <a:normAutofit/>
          </a:bodyPr>
          <a:lstStyle/>
          <a:p>
            <a:pPr eaLnBrk="1" hangingPunct="1">
              <a:lnSpc>
                <a:spcPct val="80000"/>
              </a:lnSpc>
            </a:pPr>
            <a:r>
              <a:rPr lang="en-US" sz="2000" b="1" smtClean="0"/>
              <a:t>Addresses ANSP, aircraft and regularity requirements</a:t>
            </a:r>
          </a:p>
          <a:p>
            <a:pPr eaLnBrk="1" hangingPunct="1">
              <a:lnSpc>
                <a:spcPct val="80000"/>
              </a:lnSpc>
            </a:pPr>
            <a:r>
              <a:rPr lang="en-US" sz="2000" b="1" smtClean="0"/>
              <a:t>Identified 4 improvement areas</a:t>
            </a:r>
          </a:p>
          <a:p>
            <a:pPr eaLnBrk="1" hangingPunct="1">
              <a:lnSpc>
                <a:spcPct val="80000"/>
              </a:lnSpc>
            </a:pPr>
            <a:r>
              <a:rPr lang="en-US" sz="2000" b="1" smtClean="0"/>
              <a:t>Implementation through Block Upgrades (  0,1,2, and 3) each comprising  a number of modules </a:t>
            </a:r>
          </a:p>
          <a:p>
            <a:pPr eaLnBrk="1" hangingPunct="1">
              <a:lnSpc>
                <a:spcPct val="80000"/>
              </a:lnSpc>
            </a:pPr>
            <a:r>
              <a:rPr lang="en-US" sz="2000" b="1" smtClean="0"/>
              <a:t>Each module is explained in a standardized  4-5 pages template</a:t>
            </a:r>
          </a:p>
          <a:p>
            <a:pPr lvl="1" eaLnBrk="1" hangingPunct="1">
              <a:lnSpc>
                <a:spcPct val="80000"/>
              </a:lnSpc>
            </a:pPr>
            <a:r>
              <a:rPr lang="en-US" sz="2000" smtClean="0"/>
              <a:t>provide a series of measurable, operational performance improvements</a:t>
            </a:r>
          </a:p>
          <a:p>
            <a:pPr lvl="1" eaLnBrk="1" hangingPunct="1">
              <a:lnSpc>
                <a:spcPct val="80000"/>
              </a:lnSpc>
            </a:pPr>
            <a:r>
              <a:rPr lang="en-US" sz="2000" smtClean="0"/>
              <a:t>Organized into flexible &amp; scalable building blocks</a:t>
            </a:r>
          </a:p>
          <a:p>
            <a:pPr lvl="1" eaLnBrk="1" hangingPunct="1">
              <a:lnSpc>
                <a:spcPct val="80000"/>
              </a:lnSpc>
            </a:pPr>
            <a:r>
              <a:rPr lang="en-US" sz="2000" smtClean="0"/>
              <a:t>Could be introduced as needed</a:t>
            </a:r>
          </a:p>
          <a:p>
            <a:pPr lvl="1" eaLnBrk="1" hangingPunct="1">
              <a:lnSpc>
                <a:spcPct val="80000"/>
              </a:lnSpc>
            </a:pPr>
            <a:r>
              <a:rPr lang="en-US" sz="2000" smtClean="0"/>
              <a:t>all modules are </a:t>
            </a:r>
            <a:r>
              <a:rPr lang="en-US" sz="2000" smtClean="0">
                <a:solidFill>
                  <a:srgbClr val="2C6ABA"/>
                </a:solidFill>
                <a:effectLst>
                  <a:outerShdw blurRad="38100" dist="38100" dir="2700000" algn="tl">
                    <a:srgbClr val="C0C0C0"/>
                  </a:outerShdw>
                </a:effectLst>
              </a:rPr>
              <a:t>not</a:t>
            </a:r>
            <a:r>
              <a:rPr lang="en-US" sz="2000" smtClean="0"/>
              <a:t> required in all airspaces </a:t>
            </a:r>
            <a:endParaRPr lang="en-GB" sz="2000" smtClean="0"/>
          </a:p>
          <a:p>
            <a:pPr lvl="1" eaLnBrk="1" hangingPunct="1">
              <a:lnSpc>
                <a:spcPct val="80000"/>
              </a:lnSpc>
            </a:pPr>
            <a:endParaRPr lang="en-US" sz="1700" smtClean="0"/>
          </a:p>
        </p:txBody>
      </p:sp>
      <p:sp>
        <p:nvSpPr>
          <p:cNvPr id="2867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ICAO SIP 2012-ASBU workshops</a:t>
            </a:r>
          </a:p>
        </p:txBody>
      </p:sp>
      <p:sp>
        <p:nvSpPr>
          <p:cNvPr id="28678" name="Slide Number Placeholder 1"/>
          <p:cNvSpPr>
            <a:spLocks noGrp="1"/>
          </p:cNvSpPr>
          <p:nvPr>
            <p:ph type="sldNum" sz="quarter" idx="12"/>
          </p:nvPr>
        </p:nvSpPr>
        <p:spPr bwMode="auto">
          <a:ln>
            <a:miter lim="800000"/>
            <a:headEnd/>
            <a:tailEnd/>
          </a:ln>
        </p:spPr>
        <p:txBody>
          <a:bodyPr/>
          <a:lstStyle/>
          <a:p>
            <a:fld id="{9A85E6B6-E537-452D-9092-ACCE4A84FC08}" type="slidenum">
              <a:rPr lang="en-US"/>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171450"/>
            <a:ext cx="9144000" cy="6229350"/>
          </a:xfrm>
          <a:prstGeom prst="roundRect">
            <a:avLst>
              <a:gd name="adj" fmla="val 7812"/>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ICAO SIP 2012-ASBU workshops</a:t>
            </a:r>
            <a:endParaRPr lang="en-US" dirty="0"/>
          </a:p>
        </p:txBody>
      </p:sp>
      <p:sp>
        <p:nvSpPr>
          <p:cNvPr id="15" name="Rounded Rectangle 14"/>
          <p:cNvSpPr/>
          <p:nvPr/>
        </p:nvSpPr>
        <p:spPr>
          <a:xfrm>
            <a:off x="304800" y="1066800"/>
            <a:ext cx="1154844" cy="210589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6" name="Rounded Rectangle 15"/>
          <p:cNvSpPr/>
          <p:nvPr/>
        </p:nvSpPr>
        <p:spPr>
          <a:xfrm>
            <a:off x="3003826" y="1066800"/>
            <a:ext cx="1263374" cy="276398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 name="Rounded Rectangle 16"/>
          <p:cNvSpPr/>
          <p:nvPr/>
        </p:nvSpPr>
        <p:spPr>
          <a:xfrm>
            <a:off x="1625600" y="1066800"/>
            <a:ext cx="1154844" cy="21058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Rounded Rectangle 17"/>
          <p:cNvSpPr/>
          <p:nvPr/>
        </p:nvSpPr>
        <p:spPr>
          <a:xfrm>
            <a:off x="1797878" y="1357745"/>
            <a:ext cx="824889" cy="31588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GB" sz="1200"/>
          </a:p>
        </p:txBody>
      </p:sp>
      <p:sp>
        <p:nvSpPr>
          <p:cNvPr id="19" name="Rounded Rectangle 18"/>
          <p:cNvSpPr/>
          <p:nvPr/>
        </p:nvSpPr>
        <p:spPr>
          <a:xfrm>
            <a:off x="1790578" y="1856509"/>
            <a:ext cx="824889"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ASBUs</a:t>
            </a:r>
            <a:endParaRPr lang="en-GB" sz="1200" b="1" dirty="0">
              <a:solidFill>
                <a:srgbClr val="002060"/>
              </a:solidFill>
            </a:endParaRPr>
          </a:p>
        </p:txBody>
      </p:sp>
      <p:sp>
        <p:nvSpPr>
          <p:cNvPr id="20" name="TextBox 19"/>
          <p:cNvSpPr txBox="1"/>
          <p:nvPr/>
        </p:nvSpPr>
        <p:spPr>
          <a:xfrm>
            <a:off x="1752600" y="1295400"/>
            <a:ext cx="914400" cy="36933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i="1" spc="50" dirty="0" smtClean="0">
                <a:ln w="11430"/>
                <a:solidFill>
                  <a:srgbClr val="7030A0"/>
                </a:solidFill>
                <a:cs typeface="Arial" charset="0"/>
              </a:rPr>
              <a:t>WHAT?</a:t>
            </a:r>
            <a:endParaRPr lang="en-GB" b="1" i="1" spc="50" dirty="0">
              <a:ln w="11430"/>
              <a:solidFill>
                <a:srgbClr val="7030A0"/>
              </a:solidFill>
              <a:cs typeface="Arial" charset="0"/>
            </a:endParaRPr>
          </a:p>
        </p:txBody>
      </p:sp>
      <p:sp>
        <p:nvSpPr>
          <p:cNvPr id="21" name="Rounded Rectangle 20"/>
          <p:cNvSpPr/>
          <p:nvPr/>
        </p:nvSpPr>
        <p:spPr>
          <a:xfrm>
            <a:off x="3200400" y="1219200"/>
            <a:ext cx="952993" cy="45442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i="1" dirty="0" smtClean="0">
                <a:solidFill>
                  <a:srgbClr val="7030A0"/>
                </a:solidFill>
              </a:rPr>
              <a:t>WHEN?</a:t>
            </a:r>
            <a:endParaRPr lang="en-GB" b="1" i="1" dirty="0">
              <a:solidFill>
                <a:srgbClr val="7030A0"/>
              </a:solidFill>
            </a:endParaRPr>
          </a:p>
        </p:txBody>
      </p:sp>
      <p:sp>
        <p:nvSpPr>
          <p:cNvPr id="22" name="Rounded Rectangle 21"/>
          <p:cNvSpPr/>
          <p:nvPr/>
        </p:nvSpPr>
        <p:spPr>
          <a:xfrm>
            <a:off x="477078" y="1357745"/>
            <a:ext cx="824889" cy="31588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i="1" dirty="0" smtClean="0">
                <a:solidFill>
                  <a:srgbClr val="7030A0"/>
                </a:solidFill>
              </a:rPr>
              <a:t>WHY?</a:t>
            </a:r>
            <a:endParaRPr lang="en-GB" b="1" i="1" dirty="0">
              <a:solidFill>
                <a:srgbClr val="7030A0"/>
              </a:solidFill>
            </a:endParaRPr>
          </a:p>
        </p:txBody>
      </p:sp>
      <p:sp>
        <p:nvSpPr>
          <p:cNvPr id="23" name="Rounded Rectangle 22"/>
          <p:cNvSpPr/>
          <p:nvPr/>
        </p:nvSpPr>
        <p:spPr>
          <a:xfrm>
            <a:off x="1790578" y="2488277"/>
            <a:ext cx="824889"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Others</a:t>
            </a:r>
            <a:endParaRPr lang="en-GB" sz="1200" b="1" dirty="0">
              <a:solidFill>
                <a:srgbClr val="002060"/>
              </a:solidFill>
            </a:endParaRPr>
          </a:p>
        </p:txBody>
      </p:sp>
      <p:sp>
        <p:nvSpPr>
          <p:cNvPr id="24" name="Rounded Rectangle 23"/>
          <p:cNvSpPr/>
          <p:nvPr/>
        </p:nvSpPr>
        <p:spPr>
          <a:xfrm>
            <a:off x="469778" y="2067098"/>
            <a:ext cx="824889"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Benefits</a:t>
            </a:r>
            <a:endParaRPr lang="en-GB" sz="1200" b="1" dirty="0">
              <a:solidFill>
                <a:srgbClr val="002060"/>
              </a:solidFill>
            </a:endParaRPr>
          </a:p>
        </p:txBody>
      </p:sp>
      <p:sp>
        <p:nvSpPr>
          <p:cNvPr id="25" name="Notched Right Arrow 24"/>
          <p:cNvSpPr/>
          <p:nvPr/>
        </p:nvSpPr>
        <p:spPr>
          <a:xfrm rot="6543986" flipV="1">
            <a:off x="2395418" y="4314149"/>
            <a:ext cx="1662357" cy="609600"/>
          </a:xfrm>
          <a:prstGeom prst="notchedRightArrow">
            <a:avLst>
              <a:gd name="adj1" fmla="val 46097"/>
              <a:gd name="adj2" fmla="val 76341"/>
            </a:avLst>
          </a:prstGeom>
          <a:solidFill>
            <a:srgbClr val="C00000"/>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Results</a:t>
            </a:r>
            <a:endParaRPr lang="en-GB" b="1" dirty="0">
              <a:solidFill>
                <a:schemeClr val="bg1"/>
              </a:solidFill>
            </a:endParaRPr>
          </a:p>
        </p:txBody>
      </p:sp>
      <p:sp>
        <p:nvSpPr>
          <p:cNvPr id="27" name="Rounded Rectangle 26"/>
          <p:cNvSpPr/>
          <p:nvPr/>
        </p:nvSpPr>
        <p:spPr>
          <a:xfrm>
            <a:off x="3118678" y="3103418"/>
            <a:ext cx="1033670"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Standards Availability</a:t>
            </a:r>
            <a:endParaRPr lang="en-GB" sz="1200" b="1" dirty="0">
              <a:solidFill>
                <a:srgbClr val="002060"/>
              </a:solidFill>
            </a:endParaRPr>
          </a:p>
        </p:txBody>
      </p:sp>
      <p:sp>
        <p:nvSpPr>
          <p:cNvPr id="28" name="Rounded Rectangle 27"/>
          <p:cNvSpPr/>
          <p:nvPr/>
        </p:nvSpPr>
        <p:spPr>
          <a:xfrm>
            <a:off x="3118678" y="1842655"/>
            <a:ext cx="1033670"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2060"/>
                </a:solidFill>
              </a:rPr>
              <a:t>Demonstration</a:t>
            </a:r>
            <a:endParaRPr lang="en-GB" sz="1000" b="1" dirty="0">
              <a:solidFill>
                <a:srgbClr val="002060"/>
              </a:solidFill>
            </a:endParaRPr>
          </a:p>
        </p:txBody>
      </p:sp>
      <p:sp>
        <p:nvSpPr>
          <p:cNvPr id="29" name="Rounded Rectangle 28"/>
          <p:cNvSpPr/>
          <p:nvPr/>
        </p:nvSpPr>
        <p:spPr>
          <a:xfrm>
            <a:off x="3118678" y="2473036"/>
            <a:ext cx="1033670"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Validation</a:t>
            </a:r>
            <a:endParaRPr lang="en-GB" sz="1200" b="1" dirty="0">
              <a:solidFill>
                <a:srgbClr val="002060"/>
              </a:solidFill>
            </a:endParaRPr>
          </a:p>
        </p:txBody>
      </p:sp>
      <p:cxnSp>
        <p:nvCxnSpPr>
          <p:cNvPr id="30" name="Straight Arrow Connector 29"/>
          <p:cNvCxnSpPr/>
          <p:nvPr/>
        </p:nvCxnSpPr>
        <p:spPr>
          <a:xfrm rot="5400000" flipH="1" flipV="1">
            <a:off x="3251401" y="3006343"/>
            <a:ext cx="193964" cy="1197"/>
          </a:xfrm>
          <a:prstGeom prst="straightConnector1">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251999" y="2375456"/>
            <a:ext cx="193964" cy="1197"/>
          </a:xfrm>
          <a:prstGeom prst="straightConnector1">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826260" y="2375456"/>
            <a:ext cx="193964" cy="1197"/>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826260" y="3005838"/>
            <a:ext cx="193964" cy="1197"/>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743270" y="1066800"/>
            <a:ext cx="1172130" cy="2971799"/>
          </a:xfrm>
          <a:prstGeom prst="roundRect">
            <a:avLst/>
          </a:prstGeom>
          <a:solidFill>
            <a:srgbClr val="FFF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Rounded Rectangle 35"/>
          <p:cNvSpPr/>
          <p:nvPr/>
        </p:nvSpPr>
        <p:spPr>
          <a:xfrm>
            <a:off x="4572000" y="1066800"/>
            <a:ext cx="1118851" cy="2971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7" name="Rounded Rectangle 36"/>
          <p:cNvSpPr/>
          <p:nvPr/>
        </p:nvSpPr>
        <p:spPr>
          <a:xfrm>
            <a:off x="6074180" y="1066800"/>
            <a:ext cx="1223999" cy="29718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8" name="Rounded Rectangle 37"/>
          <p:cNvSpPr/>
          <p:nvPr/>
        </p:nvSpPr>
        <p:spPr>
          <a:xfrm>
            <a:off x="7772400" y="1295400"/>
            <a:ext cx="1066800" cy="45731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dirty="0" smtClean="0">
                <a:solidFill>
                  <a:srgbClr val="7030A0"/>
                </a:solidFill>
              </a:rPr>
              <a:t>WHERE?</a:t>
            </a:r>
            <a:endParaRPr lang="en-GB" b="1" dirty="0">
              <a:solidFill>
                <a:srgbClr val="7030A0"/>
              </a:solidFill>
            </a:endParaRPr>
          </a:p>
        </p:txBody>
      </p:sp>
      <p:sp>
        <p:nvSpPr>
          <p:cNvPr id="39" name="Rounded Rectangle 38"/>
          <p:cNvSpPr/>
          <p:nvPr/>
        </p:nvSpPr>
        <p:spPr>
          <a:xfrm>
            <a:off x="6172200" y="1371600"/>
            <a:ext cx="1143000" cy="38111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i="1" dirty="0" smtClean="0">
                <a:solidFill>
                  <a:srgbClr val="7030A0"/>
                </a:solidFill>
              </a:rPr>
              <a:t>WHEN?</a:t>
            </a:r>
            <a:endParaRPr lang="en-GB" b="1" i="1" dirty="0">
              <a:solidFill>
                <a:srgbClr val="7030A0"/>
              </a:solidFill>
            </a:endParaRPr>
          </a:p>
        </p:txBody>
      </p:sp>
      <p:sp>
        <p:nvSpPr>
          <p:cNvPr id="40" name="Rounded Rectangle 39"/>
          <p:cNvSpPr/>
          <p:nvPr/>
        </p:nvSpPr>
        <p:spPr>
          <a:xfrm>
            <a:off x="4724400" y="1371600"/>
            <a:ext cx="799180" cy="35705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i="1" dirty="0" smtClean="0">
                <a:solidFill>
                  <a:srgbClr val="7030A0"/>
                </a:solidFill>
              </a:rPr>
              <a:t>WHY?</a:t>
            </a:r>
            <a:endParaRPr lang="en-GB" b="1" i="1" dirty="0">
              <a:solidFill>
                <a:srgbClr val="7030A0"/>
              </a:solidFill>
            </a:endParaRPr>
          </a:p>
        </p:txBody>
      </p:sp>
      <p:sp>
        <p:nvSpPr>
          <p:cNvPr id="41" name="Rounded Rectangle 40"/>
          <p:cNvSpPr/>
          <p:nvPr/>
        </p:nvSpPr>
        <p:spPr>
          <a:xfrm>
            <a:off x="4724400" y="1905000"/>
            <a:ext cx="3950178" cy="47606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Benefits</a:t>
            </a:r>
            <a:endParaRPr lang="en-GB" sz="1200" b="1" dirty="0">
              <a:solidFill>
                <a:srgbClr val="002060"/>
              </a:solidFill>
            </a:endParaRPr>
          </a:p>
        </p:txBody>
      </p:sp>
      <p:sp>
        <p:nvSpPr>
          <p:cNvPr id="42" name="Rounded Rectangle 41"/>
          <p:cNvSpPr/>
          <p:nvPr/>
        </p:nvSpPr>
        <p:spPr>
          <a:xfrm>
            <a:off x="4724400" y="2562726"/>
            <a:ext cx="3950178" cy="47606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Prioritization and  Decision by PIRGs/States</a:t>
            </a:r>
            <a:endParaRPr lang="en-GB" sz="1200" b="1" dirty="0">
              <a:solidFill>
                <a:srgbClr val="002060"/>
              </a:solidFill>
            </a:endParaRPr>
          </a:p>
        </p:txBody>
      </p:sp>
      <p:sp>
        <p:nvSpPr>
          <p:cNvPr id="43" name="Rounded Rectangle 42"/>
          <p:cNvSpPr/>
          <p:nvPr/>
        </p:nvSpPr>
        <p:spPr>
          <a:xfrm>
            <a:off x="4724400" y="3220453"/>
            <a:ext cx="3950178" cy="47606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Implementation</a:t>
            </a:r>
            <a:endParaRPr lang="en-GB" sz="1200" b="1" dirty="0">
              <a:solidFill>
                <a:srgbClr val="002060"/>
              </a:solidFill>
            </a:endParaRPr>
          </a:p>
        </p:txBody>
      </p:sp>
      <p:cxnSp>
        <p:nvCxnSpPr>
          <p:cNvPr id="44" name="Straight Arrow Connector 43"/>
          <p:cNvCxnSpPr/>
          <p:nvPr/>
        </p:nvCxnSpPr>
        <p:spPr>
          <a:xfrm rot="5400000" flipH="1" flipV="1">
            <a:off x="5060307" y="2507480"/>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6562487" y="2507480"/>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8064667" y="2507479"/>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5060307" y="3165205"/>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6562487" y="3165205"/>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8064667" y="3165205"/>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Notched Right Arrow 50"/>
          <p:cNvSpPr/>
          <p:nvPr/>
        </p:nvSpPr>
        <p:spPr>
          <a:xfrm>
            <a:off x="2133600" y="3276600"/>
            <a:ext cx="838200" cy="381000"/>
          </a:xfrm>
          <a:prstGeom prst="notchedRightArrow">
            <a:avLst>
              <a:gd name="adj1" fmla="val 46097"/>
              <a:gd name="adj2" fmla="val 76341"/>
            </a:avLst>
          </a:prstGeom>
          <a:solidFill>
            <a:srgbClr val="C00000"/>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Inputs</a:t>
            </a:r>
            <a:endParaRPr lang="en-GB" sz="1000" b="1" dirty="0">
              <a:solidFill>
                <a:schemeClr val="bg1"/>
              </a:solidFill>
            </a:endParaRPr>
          </a:p>
        </p:txBody>
      </p:sp>
      <p:sp>
        <p:nvSpPr>
          <p:cNvPr id="52" name="Chevron 51"/>
          <p:cNvSpPr/>
          <p:nvPr/>
        </p:nvSpPr>
        <p:spPr>
          <a:xfrm>
            <a:off x="457200" y="5486400"/>
            <a:ext cx="8229600" cy="533400"/>
          </a:xfrm>
          <a:prstGeom prst="chevron">
            <a:avLst/>
          </a:prstGeom>
          <a:solidFill>
            <a:srgbClr val="FFFDAD"/>
          </a:solidFill>
          <a:ln w="6350">
            <a:solidFill>
              <a:srgbClr val="7030A0"/>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ASBU Implementation Timeline</a:t>
            </a:r>
            <a:endParaRPr lang="en-GB" sz="2800" b="1" dirty="0">
              <a:solidFill>
                <a:srgbClr val="002060"/>
              </a:solidFill>
            </a:endParaRPr>
          </a:p>
        </p:txBody>
      </p:sp>
      <p:sp>
        <p:nvSpPr>
          <p:cNvPr id="58" name="Notched Right Arrow 57"/>
          <p:cNvSpPr/>
          <p:nvPr/>
        </p:nvSpPr>
        <p:spPr>
          <a:xfrm>
            <a:off x="838200" y="3276600"/>
            <a:ext cx="838200" cy="381000"/>
          </a:xfrm>
          <a:prstGeom prst="notchedRightArrow">
            <a:avLst>
              <a:gd name="adj1" fmla="val 46097"/>
              <a:gd name="adj2" fmla="val 76341"/>
            </a:avLst>
          </a:prstGeom>
          <a:solidFill>
            <a:srgbClr val="C00000"/>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Inputs</a:t>
            </a:r>
            <a:endParaRPr lang="en-GB" sz="1000" b="1" dirty="0">
              <a:solidFill>
                <a:schemeClr val="bg1"/>
              </a:solidFill>
            </a:endParaRPr>
          </a:p>
        </p:txBody>
      </p:sp>
      <p:sp>
        <p:nvSpPr>
          <p:cNvPr id="59" name="Notched Right Arrow 58"/>
          <p:cNvSpPr/>
          <p:nvPr/>
        </p:nvSpPr>
        <p:spPr>
          <a:xfrm rot="3743604">
            <a:off x="6875679" y="4383060"/>
            <a:ext cx="1488640" cy="606480"/>
          </a:xfrm>
          <a:prstGeom prst="notchedRightArrow">
            <a:avLst>
              <a:gd name="adj1" fmla="val 46097"/>
              <a:gd name="adj2" fmla="val 76341"/>
            </a:avLst>
          </a:prstGeom>
          <a:solidFill>
            <a:srgbClr val="C00000"/>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Results</a:t>
            </a:r>
            <a:endParaRPr lang="en-GB" b="1" dirty="0">
              <a:solidFill>
                <a:schemeClr val="bg1"/>
              </a:solidFill>
            </a:endParaRPr>
          </a:p>
        </p:txBody>
      </p:sp>
      <p:cxnSp>
        <p:nvCxnSpPr>
          <p:cNvPr id="61" name="Straight Connector 60"/>
          <p:cNvCxnSpPr/>
          <p:nvPr/>
        </p:nvCxnSpPr>
        <p:spPr>
          <a:xfrm rot="5400000">
            <a:off x="2171700" y="2705100"/>
            <a:ext cx="449580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200" y="4114800"/>
            <a:ext cx="2445990" cy="984885"/>
          </a:xfrm>
          <a:prstGeom prst="rect">
            <a:avLst/>
          </a:prstGeom>
          <a:noFill/>
        </p:spPr>
        <p:txBody>
          <a:bodyPr wrap="none" rtlCol="0">
            <a:spAutoFit/>
          </a:bodyPr>
          <a:lstStyle/>
          <a:p>
            <a:pPr algn="ctr"/>
            <a:r>
              <a:rPr lang="en-US" sz="2000" b="1" dirty="0" smtClean="0">
                <a:solidFill>
                  <a:srgbClr val="7030A0"/>
                </a:solidFill>
              </a:rPr>
              <a:t>Pre-Implementation/</a:t>
            </a:r>
          </a:p>
          <a:p>
            <a:pPr algn="ctr"/>
            <a:r>
              <a:rPr lang="en-US" sz="2000" b="1" dirty="0" smtClean="0">
                <a:solidFill>
                  <a:srgbClr val="7030A0"/>
                </a:solidFill>
              </a:rPr>
              <a:t>Standardization</a:t>
            </a:r>
          </a:p>
          <a:p>
            <a:pPr algn="ctr"/>
            <a:r>
              <a:rPr lang="en-US" b="1" dirty="0" smtClean="0">
                <a:solidFill>
                  <a:srgbClr val="7030A0"/>
                </a:solidFill>
              </a:rPr>
              <a:t>(Global)</a:t>
            </a:r>
            <a:endParaRPr lang="en-GB" b="1" dirty="0">
              <a:solidFill>
                <a:srgbClr val="7030A0"/>
              </a:solidFill>
            </a:endParaRPr>
          </a:p>
        </p:txBody>
      </p:sp>
      <p:sp>
        <p:nvSpPr>
          <p:cNvPr id="64" name="TextBox 63"/>
          <p:cNvSpPr txBox="1"/>
          <p:nvPr/>
        </p:nvSpPr>
        <p:spPr>
          <a:xfrm>
            <a:off x="4953000" y="4114800"/>
            <a:ext cx="2069092" cy="677108"/>
          </a:xfrm>
          <a:prstGeom prst="rect">
            <a:avLst/>
          </a:prstGeom>
          <a:noFill/>
        </p:spPr>
        <p:txBody>
          <a:bodyPr wrap="none" rtlCol="0">
            <a:spAutoFit/>
          </a:bodyPr>
          <a:lstStyle/>
          <a:p>
            <a:pPr algn="ctr"/>
            <a:r>
              <a:rPr lang="en-US" sz="2000" b="1" dirty="0" smtClean="0">
                <a:solidFill>
                  <a:srgbClr val="7030A0"/>
                </a:solidFill>
              </a:rPr>
              <a:t>Implementation</a:t>
            </a:r>
          </a:p>
          <a:p>
            <a:pPr algn="ctr"/>
            <a:r>
              <a:rPr lang="en-US" b="1" dirty="0" smtClean="0">
                <a:solidFill>
                  <a:srgbClr val="7030A0"/>
                </a:solidFill>
              </a:rPr>
              <a:t>(Regional/National)</a:t>
            </a:r>
            <a:endParaRPr lang="en-GB" b="1" dirty="0">
              <a:solidFill>
                <a:srgbClr val="7030A0"/>
              </a:solidFill>
            </a:endParaRPr>
          </a:p>
        </p:txBody>
      </p:sp>
      <p:sp>
        <p:nvSpPr>
          <p:cNvPr id="50" name="Rectangle 49"/>
          <p:cNvSpPr/>
          <p:nvPr/>
        </p:nvSpPr>
        <p:spPr>
          <a:xfrm>
            <a:off x="3429000" y="6581001"/>
            <a:ext cx="2170274" cy="276999"/>
          </a:xfrm>
          <a:prstGeom prst="rect">
            <a:avLst/>
          </a:prstGeom>
        </p:spPr>
        <p:txBody>
          <a:bodyPr wrap="none">
            <a:spAutoFit/>
          </a:bodyPr>
          <a:lstStyle/>
          <a:p>
            <a:r>
              <a:rPr lang="en-US" sz="1200" dirty="0" smtClean="0">
                <a:solidFill>
                  <a:schemeClr val="bg1"/>
                </a:solidFill>
              </a:rPr>
              <a:t>ICAO SIP 2012-ASBU workshops</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6" name="Rectangle 168"/>
          <p:cNvSpPr>
            <a:spLocks noChangeArrowheads="1"/>
          </p:cNvSpPr>
          <p:nvPr/>
        </p:nvSpPr>
        <p:spPr bwMode="auto">
          <a:xfrm>
            <a:off x="7537450" y="0"/>
            <a:ext cx="1606550" cy="6858000"/>
          </a:xfrm>
          <a:prstGeom prst="rect">
            <a:avLst/>
          </a:prstGeom>
          <a:gradFill rotWithShape="1">
            <a:gsLst>
              <a:gs pos="0">
                <a:srgbClr val="CCFF99">
                  <a:gamma/>
                  <a:tint val="0"/>
                  <a:invGamma/>
                </a:srgbClr>
              </a:gs>
              <a:gs pos="100000">
                <a:srgbClr val="CCFF99"/>
              </a:gs>
            </a:gsLst>
            <a:lin ang="0" scaled="1"/>
          </a:gradFill>
          <a:ln w="9525">
            <a:noFill/>
            <a:miter lim="800000"/>
            <a:headEnd/>
            <a:tailEnd/>
          </a:ln>
          <a:effectLst/>
        </p:spPr>
        <p:txBody>
          <a:bodyPr wrap="none" anchor="ctr"/>
          <a:lstStyle/>
          <a:p>
            <a:endParaRPr lang="en-GB"/>
          </a:p>
        </p:txBody>
      </p:sp>
      <p:sp>
        <p:nvSpPr>
          <p:cNvPr id="27815" name="Rectangle 167"/>
          <p:cNvSpPr>
            <a:spLocks noChangeArrowheads="1"/>
          </p:cNvSpPr>
          <p:nvPr/>
        </p:nvSpPr>
        <p:spPr bwMode="auto">
          <a:xfrm>
            <a:off x="5708650" y="0"/>
            <a:ext cx="1816100" cy="6858000"/>
          </a:xfrm>
          <a:prstGeom prst="rect">
            <a:avLst/>
          </a:prstGeom>
          <a:gradFill rotWithShape="1">
            <a:gsLst>
              <a:gs pos="0">
                <a:srgbClr val="CCFF99">
                  <a:gamma/>
                  <a:tint val="0"/>
                  <a:invGamma/>
                </a:srgbClr>
              </a:gs>
              <a:gs pos="100000">
                <a:srgbClr val="CCFF99"/>
              </a:gs>
            </a:gsLst>
            <a:lin ang="0" scaled="1"/>
          </a:gradFill>
          <a:ln w="9525">
            <a:noFill/>
            <a:miter lim="800000"/>
            <a:headEnd/>
            <a:tailEnd/>
          </a:ln>
          <a:effectLst/>
        </p:spPr>
        <p:txBody>
          <a:bodyPr wrap="none" anchor="ctr"/>
          <a:lstStyle/>
          <a:p>
            <a:endParaRPr lang="en-GB"/>
          </a:p>
        </p:txBody>
      </p:sp>
      <p:sp>
        <p:nvSpPr>
          <p:cNvPr id="27814" name="Rectangle 166"/>
          <p:cNvSpPr>
            <a:spLocks noChangeArrowheads="1"/>
          </p:cNvSpPr>
          <p:nvPr/>
        </p:nvSpPr>
        <p:spPr bwMode="auto">
          <a:xfrm>
            <a:off x="3581400" y="0"/>
            <a:ext cx="2127250" cy="6858000"/>
          </a:xfrm>
          <a:prstGeom prst="rect">
            <a:avLst/>
          </a:prstGeom>
          <a:gradFill rotWithShape="1">
            <a:gsLst>
              <a:gs pos="0">
                <a:srgbClr val="CCFF99">
                  <a:gamma/>
                  <a:tint val="0"/>
                  <a:invGamma/>
                </a:srgbClr>
              </a:gs>
              <a:gs pos="100000">
                <a:srgbClr val="CCFF99"/>
              </a:gs>
            </a:gsLst>
            <a:lin ang="0" scaled="1"/>
          </a:gradFill>
          <a:ln w="9525">
            <a:noFill/>
            <a:miter lim="800000"/>
            <a:headEnd/>
            <a:tailEnd/>
          </a:ln>
          <a:effectLst/>
        </p:spPr>
        <p:txBody>
          <a:bodyPr wrap="none" anchor="ctr"/>
          <a:lstStyle/>
          <a:p>
            <a:endParaRPr lang="en-GB"/>
          </a:p>
        </p:txBody>
      </p:sp>
      <p:sp>
        <p:nvSpPr>
          <p:cNvPr id="27813" name="Rectangle 165"/>
          <p:cNvSpPr>
            <a:spLocks noChangeArrowheads="1"/>
          </p:cNvSpPr>
          <p:nvPr/>
        </p:nvSpPr>
        <p:spPr bwMode="auto">
          <a:xfrm>
            <a:off x="1765300" y="0"/>
            <a:ext cx="1822450" cy="6858000"/>
          </a:xfrm>
          <a:prstGeom prst="rect">
            <a:avLst/>
          </a:prstGeom>
          <a:gradFill rotWithShape="1">
            <a:gsLst>
              <a:gs pos="0">
                <a:srgbClr val="CCFF99">
                  <a:gamma/>
                  <a:tint val="0"/>
                  <a:invGamma/>
                </a:srgbClr>
              </a:gs>
              <a:gs pos="100000">
                <a:srgbClr val="CCFF99"/>
              </a:gs>
            </a:gsLst>
            <a:lin ang="0" scaled="1"/>
          </a:gradFill>
          <a:ln w="9525">
            <a:noFill/>
            <a:miter lim="800000"/>
            <a:headEnd/>
            <a:tailEnd/>
          </a:ln>
          <a:effectLst/>
        </p:spPr>
        <p:txBody>
          <a:bodyPr wrap="none" anchor="ctr"/>
          <a:lstStyle/>
          <a:p>
            <a:endParaRPr lang="en-GB"/>
          </a:p>
        </p:txBody>
      </p:sp>
      <p:cxnSp>
        <p:nvCxnSpPr>
          <p:cNvPr id="27810" name="AutoShape 162"/>
          <p:cNvCxnSpPr>
            <a:cxnSpLocks noChangeShapeType="1"/>
          </p:cNvCxnSpPr>
          <p:nvPr/>
        </p:nvCxnSpPr>
        <p:spPr bwMode="auto">
          <a:xfrm>
            <a:off x="2960688" y="4906962"/>
            <a:ext cx="1017587" cy="0"/>
          </a:xfrm>
          <a:prstGeom prst="straightConnector1">
            <a:avLst/>
          </a:prstGeom>
          <a:noFill/>
          <a:ln w="76200">
            <a:solidFill>
              <a:schemeClr val="accent1"/>
            </a:solidFill>
            <a:round/>
            <a:headEnd/>
            <a:tailEnd type="triangle" w="med" len="med"/>
          </a:ln>
          <a:effectLst/>
        </p:spPr>
      </p:cxnSp>
      <p:cxnSp>
        <p:nvCxnSpPr>
          <p:cNvPr id="27803" name="AutoShape 155"/>
          <p:cNvCxnSpPr>
            <a:cxnSpLocks noChangeShapeType="1"/>
          </p:cNvCxnSpPr>
          <p:nvPr/>
        </p:nvCxnSpPr>
        <p:spPr bwMode="auto">
          <a:xfrm>
            <a:off x="2871788" y="5226050"/>
            <a:ext cx="3744912" cy="0"/>
          </a:xfrm>
          <a:prstGeom prst="straightConnector1">
            <a:avLst/>
          </a:prstGeom>
          <a:noFill/>
          <a:ln w="76200">
            <a:solidFill>
              <a:schemeClr val="accent1"/>
            </a:solidFill>
            <a:round/>
            <a:headEnd/>
            <a:tailEnd type="triangle" w="med" len="med"/>
          </a:ln>
          <a:effectLst/>
        </p:spPr>
      </p:cxnSp>
      <p:cxnSp>
        <p:nvCxnSpPr>
          <p:cNvPr id="27723" name="AutoShape 75"/>
          <p:cNvCxnSpPr>
            <a:cxnSpLocks noChangeShapeType="1"/>
          </p:cNvCxnSpPr>
          <p:nvPr/>
        </p:nvCxnSpPr>
        <p:spPr bwMode="auto">
          <a:xfrm>
            <a:off x="7067550" y="4598987"/>
            <a:ext cx="1190625" cy="0"/>
          </a:xfrm>
          <a:prstGeom prst="straightConnector1">
            <a:avLst/>
          </a:prstGeom>
          <a:noFill/>
          <a:ln w="76200">
            <a:solidFill>
              <a:schemeClr val="accent1"/>
            </a:solidFill>
            <a:round/>
            <a:headEnd/>
            <a:tailEnd type="triangle" w="med" len="med"/>
          </a:ln>
          <a:effectLst/>
        </p:spPr>
      </p:cxnSp>
      <p:cxnSp>
        <p:nvCxnSpPr>
          <p:cNvPr id="27726" name="AutoShape 78"/>
          <p:cNvCxnSpPr>
            <a:cxnSpLocks noChangeShapeType="1"/>
          </p:cNvCxnSpPr>
          <p:nvPr/>
        </p:nvCxnSpPr>
        <p:spPr bwMode="auto">
          <a:xfrm>
            <a:off x="2743200" y="6286500"/>
            <a:ext cx="2146300" cy="0"/>
          </a:xfrm>
          <a:prstGeom prst="straightConnector1">
            <a:avLst/>
          </a:prstGeom>
          <a:noFill/>
          <a:ln w="76200">
            <a:solidFill>
              <a:schemeClr val="accent1"/>
            </a:solidFill>
            <a:round/>
            <a:headEnd/>
            <a:tailEnd type="triangle" w="med" len="med"/>
          </a:ln>
          <a:effectLst/>
        </p:spPr>
      </p:cxnSp>
      <p:cxnSp>
        <p:nvCxnSpPr>
          <p:cNvPr id="27729" name="AutoShape 81"/>
          <p:cNvCxnSpPr>
            <a:cxnSpLocks noChangeShapeType="1"/>
          </p:cNvCxnSpPr>
          <p:nvPr/>
        </p:nvCxnSpPr>
        <p:spPr bwMode="auto">
          <a:xfrm>
            <a:off x="6996113" y="6561137"/>
            <a:ext cx="1262062" cy="0"/>
          </a:xfrm>
          <a:prstGeom prst="straightConnector1">
            <a:avLst/>
          </a:prstGeom>
          <a:noFill/>
          <a:ln w="76200">
            <a:solidFill>
              <a:schemeClr val="accent1"/>
            </a:solidFill>
            <a:round/>
            <a:headEnd/>
            <a:tailEnd type="triangle" w="med" len="med"/>
          </a:ln>
          <a:effectLst/>
        </p:spPr>
      </p:cxnSp>
      <p:cxnSp>
        <p:nvCxnSpPr>
          <p:cNvPr id="27728" name="AutoShape 80"/>
          <p:cNvCxnSpPr>
            <a:cxnSpLocks noChangeShapeType="1"/>
          </p:cNvCxnSpPr>
          <p:nvPr/>
        </p:nvCxnSpPr>
        <p:spPr bwMode="auto">
          <a:xfrm>
            <a:off x="4843463" y="6561137"/>
            <a:ext cx="1568450" cy="0"/>
          </a:xfrm>
          <a:prstGeom prst="straightConnector1">
            <a:avLst/>
          </a:prstGeom>
          <a:noFill/>
          <a:ln w="76200">
            <a:solidFill>
              <a:schemeClr val="accent1"/>
            </a:solidFill>
            <a:round/>
            <a:headEnd/>
            <a:tailEnd type="triangle" w="med" len="med"/>
          </a:ln>
          <a:effectLst/>
        </p:spPr>
      </p:cxnSp>
      <p:cxnSp>
        <p:nvCxnSpPr>
          <p:cNvPr id="27771" name="AutoShape 123"/>
          <p:cNvCxnSpPr>
            <a:cxnSpLocks noChangeShapeType="1"/>
          </p:cNvCxnSpPr>
          <p:nvPr/>
        </p:nvCxnSpPr>
        <p:spPr bwMode="auto">
          <a:xfrm>
            <a:off x="5475288" y="4598987"/>
            <a:ext cx="1008062" cy="0"/>
          </a:xfrm>
          <a:prstGeom prst="straightConnector1">
            <a:avLst/>
          </a:prstGeom>
          <a:noFill/>
          <a:ln w="76200">
            <a:solidFill>
              <a:schemeClr val="accent1"/>
            </a:solidFill>
            <a:round/>
            <a:headEnd/>
            <a:tailEnd type="triangle" w="med" len="med"/>
          </a:ln>
          <a:effectLst/>
        </p:spPr>
      </p:cxnSp>
      <p:cxnSp>
        <p:nvCxnSpPr>
          <p:cNvPr id="27721" name="AutoShape 73"/>
          <p:cNvCxnSpPr>
            <a:cxnSpLocks noChangeShapeType="1"/>
          </p:cNvCxnSpPr>
          <p:nvPr/>
        </p:nvCxnSpPr>
        <p:spPr bwMode="auto">
          <a:xfrm>
            <a:off x="3076575" y="4598987"/>
            <a:ext cx="1814513" cy="0"/>
          </a:xfrm>
          <a:prstGeom prst="straightConnector1">
            <a:avLst/>
          </a:prstGeom>
          <a:noFill/>
          <a:ln w="76200">
            <a:solidFill>
              <a:schemeClr val="accent1"/>
            </a:solidFill>
            <a:round/>
            <a:headEnd/>
            <a:tailEnd type="triangle" w="med" len="med"/>
          </a:ln>
          <a:effectLst/>
        </p:spPr>
      </p:cxnSp>
      <p:cxnSp>
        <p:nvCxnSpPr>
          <p:cNvPr id="27725" name="AutoShape 77"/>
          <p:cNvCxnSpPr>
            <a:cxnSpLocks noChangeShapeType="1"/>
          </p:cNvCxnSpPr>
          <p:nvPr/>
        </p:nvCxnSpPr>
        <p:spPr bwMode="auto">
          <a:xfrm>
            <a:off x="4440238" y="5643562"/>
            <a:ext cx="1949450" cy="0"/>
          </a:xfrm>
          <a:prstGeom prst="straightConnector1">
            <a:avLst/>
          </a:prstGeom>
          <a:noFill/>
          <a:ln w="76200">
            <a:solidFill>
              <a:schemeClr val="accent1"/>
            </a:solidFill>
            <a:round/>
            <a:headEnd/>
            <a:tailEnd type="triangle" w="med" len="med"/>
          </a:ln>
          <a:effectLst/>
        </p:spPr>
      </p:cxnSp>
      <p:cxnSp>
        <p:nvCxnSpPr>
          <p:cNvPr id="27724" name="AutoShape 76"/>
          <p:cNvCxnSpPr>
            <a:cxnSpLocks noChangeShapeType="1"/>
          </p:cNvCxnSpPr>
          <p:nvPr/>
        </p:nvCxnSpPr>
        <p:spPr bwMode="auto">
          <a:xfrm>
            <a:off x="2743200" y="5643562"/>
            <a:ext cx="1112838" cy="0"/>
          </a:xfrm>
          <a:prstGeom prst="straightConnector1">
            <a:avLst/>
          </a:prstGeom>
          <a:noFill/>
          <a:ln w="76200">
            <a:solidFill>
              <a:schemeClr val="accent1"/>
            </a:solidFill>
            <a:round/>
            <a:headEnd/>
            <a:tailEnd type="triangle" w="med" len="med"/>
          </a:ln>
          <a:effectLst/>
        </p:spPr>
      </p:cxnSp>
      <p:cxnSp>
        <p:nvCxnSpPr>
          <p:cNvPr id="27770" name="AutoShape 122"/>
          <p:cNvCxnSpPr>
            <a:cxnSpLocks noChangeShapeType="1"/>
          </p:cNvCxnSpPr>
          <p:nvPr/>
        </p:nvCxnSpPr>
        <p:spPr bwMode="auto">
          <a:xfrm>
            <a:off x="6973888" y="5643562"/>
            <a:ext cx="1284287" cy="0"/>
          </a:xfrm>
          <a:prstGeom prst="straightConnector1">
            <a:avLst/>
          </a:prstGeom>
          <a:noFill/>
          <a:ln w="76200">
            <a:solidFill>
              <a:schemeClr val="accent1"/>
            </a:solidFill>
            <a:round/>
            <a:headEnd/>
            <a:tailEnd type="triangle" w="med" len="med"/>
          </a:ln>
          <a:effectLst/>
        </p:spPr>
      </p:cxnSp>
      <p:cxnSp>
        <p:nvCxnSpPr>
          <p:cNvPr id="27718" name="AutoShape 70"/>
          <p:cNvCxnSpPr>
            <a:cxnSpLocks noChangeShapeType="1"/>
          </p:cNvCxnSpPr>
          <p:nvPr/>
        </p:nvCxnSpPr>
        <p:spPr bwMode="auto">
          <a:xfrm>
            <a:off x="4618038" y="3622675"/>
            <a:ext cx="3640137" cy="0"/>
          </a:xfrm>
          <a:prstGeom prst="straightConnector1">
            <a:avLst/>
          </a:prstGeom>
          <a:noFill/>
          <a:ln w="76200">
            <a:solidFill>
              <a:schemeClr val="accent1"/>
            </a:solidFill>
            <a:round/>
            <a:headEnd/>
            <a:tailEnd type="triangle" w="med" len="med"/>
          </a:ln>
          <a:effectLst/>
        </p:spPr>
      </p:cxnSp>
      <p:cxnSp>
        <p:nvCxnSpPr>
          <p:cNvPr id="27720" name="AutoShape 72"/>
          <p:cNvCxnSpPr>
            <a:cxnSpLocks noChangeShapeType="1"/>
          </p:cNvCxnSpPr>
          <p:nvPr/>
        </p:nvCxnSpPr>
        <p:spPr bwMode="auto">
          <a:xfrm flipV="1">
            <a:off x="4584700" y="3984625"/>
            <a:ext cx="1984375" cy="6350"/>
          </a:xfrm>
          <a:prstGeom prst="bentConnector3">
            <a:avLst>
              <a:gd name="adj1" fmla="val 50000"/>
            </a:avLst>
          </a:prstGeom>
          <a:noFill/>
          <a:ln w="76200">
            <a:solidFill>
              <a:schemeClr val="accent1"/>
            </a:solidFill>
            <a:miter lim="800000"/>
            <a:headEnd/>
            <a:tailEnd type="triangle" w="med" len="med"/>
          </a:ln>
          <a:effectLst/>
        </p:spPr>
      </p:cxnSp>
      <p:cxnSp>
        <p:nvCxnSpPr>
          <p:cNvPr id="27719" name="AutoShape 71"/>
          <p:cNvCxnSpPr>
            <a:cxnSpLocks noChangeShapeType="1"/>
          </p:cNvCxnSpPr>
          <p:nvPr/>
        </p:nvCxnSpPr>
        <p:spPr bwMode="auto">
          <a:xfrm>
            <a:off x="2573338" y="3989388"/>
            <a:ext cx="1427162" cy="1587"/>
          </a:xfrm>
          <a:prstGeom prst="bentConnector3">
            <a:avLst>
              <a:gd name="adj1" fmla="val 49944"/>
            </a:avLst>
          </a:prstGeom>
          <a:noFill/>
          <a:ln w="76200">
            <a:solidFill>
              <a:schemeClr val="accent1"/>
            </a:solidFill>
            <a:miter lim="800000"/>
            <a:headEnd/>
            <a:tailEnd type="triangle" w="med" len="med"/>
          </a:ln>
          <a:effectLst/>
        </p:spPr>
      </p:cxnSp>
      <p:cxnSp>
        <p:nvCxnSpPr>
          <p:cNvPr id="27717" name="AutoShape 69"/>
          <p:cNvCxnSpPr>
            <a:cxnSpLocks noChangeShapeType="1"/>
          </p:cNvCxnSpPr>
          <p:nvPr/>
        </p:nvCxnSpPr>
        <p:spPr bwMode="auto">
          <a:xfrm>
            <a:off x="2730500" y="3621088"/>
            <a:ext cx="1303338" cy="1587"/>
          </a:xfrm>
          <a:prstGeom prst="bentConnector3">
            <a:avLst>
              <a:gd name="adj1" fmla="val 49940"/>
            </a:avLst>
          </a:prstGeom>
          <a:noFill/>
          <a:ln w="76200">
            <a:solidFill>
              <a:schemeClr val="accent1"/>
            </a:solidFill>
            <a:miter lim="800000"/>
            <a:headEnd/>
            <a:tailEnd type="triangle" w="med" len="med"/>
          </a:ln>
          <a:effectLst/>
        </p:spPr>
      </p:cxnSp>
      <p:cxnSp>
        <p:nvCxnSpPr>
          <p:cNvPr id="27715" name="AutoShape 67"/>
          <p:cNvCxnSpPr>
            <a:cxnSpLocks noChangeShapeType="1"/>
            <a:stCxn id="0" idx="3"/>
            <a:endCxn id="0" idx="1"/>
          </p:cNvCxnSpPr>
          <p:nvPr/>
        </p:nvCxnSpPr>
        <p:spPr bwMode="auto">
          <a:xfrm>
            <a:off x="4594225" y="2922588"/>
            <a:ext cx="1947863" cy="1587"/>
          </a:xfrm>
          <a:prstGeom prst="bentConnector3">
            <a:avLst>
              <a:gd name="adj1" fmla="val 49958"/>
            </a:avLst>
          </a:prstGeom>
          <a:noFill/>
          <a:ln w="76200">
            <a:solidFill>
              <a:schemeClr val="accent1"/>
            </a:solidFill>
            <a:miter lim="800000"/>
            <a:headEnd/>
            <a:tailEnd type="triangle" w="med" len="med"/>
          </a:ln>
          <a:effectLst/>
        </p:spPr>
      </p:cxnSp>
      <p:cxnSp>
        <p:nvCxnSpPr>
          <p:cNvPr id="27713" name="AutoShape 65"/>
          <p:cNvCxnSpPr>
            <a:cxnSpLocks noChangeShapeType="1"/>
            <a:stCxn id="0" idx="3"/>
            <a:endCxn id="0" idx="1"/>
          </p:cNvCxnSpPr>
          <p:nvPr/>
        </p:nvCxnSpPr>
        <p:spPr bwMode="auto">
          <a:xfrm>
            <a:off x="3095625" y="2463800"/>
            <a:ext cx="912813" cy="0"/>
          </a:xfrm>
          <a:prstGeom prst="straightConnector1">
            <a:avLst/>
          </a:prstGeom>
          <a:noFill/>
          <a:ln w="76200">
            <a:solidFill>
              <a:schemeClr val="accent1"/>
            </a:solidFill>
            <a:round/>
            <a:headEnd/>
            <a:tailEnd type="triangle" w="med" len="med"/>
          </a:ln>
          <a:effectLst/>
        </p:spPr>
      </p:cxnSp>
      <p:cxnSp>
        <p:nvCxnSpPr>
          <p:cNvPr id="27802" name="AutoShape 154"/>
          <p:cNvCxnSpPr>
            <a:cxnSpLocks noChangeShapeType="1"/>
            <a:stCxn id="0" idx="3"/>
            <a:endCxn id="0" idx="1"/>
          </p:cNvCxnSpPr>
          <p:nvPr/>
        </p:nvCxnSpPr>
        <p:spPr bwMode="auto">
          <a:xfrm>
            <a:off x="2732088" y="2046288"/>
            <a:ext cx="1276350" cy="0"/>
          </a:xfrm>
          <a:prstGeom prst="straightConnector1">
            <a:avLst/>
          </a:prstGeom>
          <a:noFill/>
          <a:ln w="76200">
            <a:solidFill>
              <a:schemeClr val="accent1"/>
            </a:solidFill>
            <a:round/>
            <a:headEnd/>
            <a:tailEnd type="triangle" w="med" len="med"/>
          </a:ln>
          <a:effectLst/>
        </p:spPr>
      </p:cxnSp>
      <p:cxnSp>
        <p:nvCxnSpPr>
          <p:cNvPr id="27711" name="AutoShape 63"/>
          <p:cNvCxnSpPr>
            <a:cxnSpLocks noChangeShapeType="1"/>
            <a:stCxn id="0" idx="3"/>
            <a:endCxn id="0" idx="1"/>
          </p:cNvCxnSpPr>
          <p:nvPr/>
        </p:nvCxnSpPr>
        <p:spPr bwMode="auto">
          <a:xfrm>
            <a:off x="4592638" y="2046288"/>
            <a:ext cx="1984375" cy="3175"/>
          </a:xfrm>
          <a:prstGeom prst="bentConnector3">
            <a:avLst>
              <a:gd name="adj1" fmla="val 50000"/>
            </a:avLst>
          </a:prstGeom>
          <a:noFill/>
          <a:ln w="76200">
            <a:solidFill>
              <a:schemeClr val="accent1"/>
            </a:solidFill>
            <a:miter lim="800000"/>
            <a:headEnd/>
            <a:tailEnd type="triangle" w="med" len="med"/>
          </a:ln>
          <a:effectLst/>
        </p:spPr>
      </p:cxnSp>
      <p:cxnSp>
        <p:nvCxnSpPr>
          <p:cNvPr id="27712" name="AutoShape 64"/>
          <p:cNvCxnSpPr>
            <a:cxnSpLocks noChangeShapeType="1"/>
            <a:stCxn id="0" idx="3"/>
            <a:endCxn id="0" idx="1"/>
          </p:cNvCxnSpPr>
          <p:nvPr/>
        </p:nvCxnSpPr>
        <p:spPr bwMode="auto">
          <a:xfrm>
            <a:off x="7161213" y="2049463"/>
            <a:ext cx="1096962" cy="0"/>
          </a:xfrm>
          <a:prstGeom prst="straightConnector1">
            <a:avLst/>
          </a:prstGeom>
          <a:noFill/>
          <a:ln w="76200">
            <a:solidFill>
              <a:schemeClr val="accent1"/>
            </a:solidFill>
            <a:round/>
            <a:headEnd/>
            <a:tailEnd type="triangle" w="med" len="med"/>
          </a:ln>
          <a:effectLst/>
        </p:spPr>
      </p:cxnSp>
      <p:cxnSp>
        <p:nvCxnSpPr>
          <p:cNvPr id="27709" name="AutoShape 61"/>
          <p:cNvCxnSpPr>
            <a:cxnSpLocks noChangeShapeType="1"/>
            <a:stCxn id="0" idx="3"/>
            <a:endCxn id="0" idx="1"/>
          </p:cNvCxnSpPr>
          <p:nvPr/>
        </p:nvCxnSpPr>
        <p:spPr bwMode="auto">
          <a:xfrm>
            <a:off x="6934200" y="1419225"/>
            <a:ext cx="1323975" cy="0"/>
          </a:xfrm>
          <a:prstGeom prst="straightConnector1">
            <a:avLst/>
          </a:prstGeom>
          <a:noFill/>
          <a:ln w="76200">
            <a:solidFill>
              <a:schemeClr val="accent1"/>
            </a:solidFill>
            <a:round/>
            <a:headEnd/>
            <a:tailEnd type="triangle" w="med" len="med"/>
          </a:ln>
          <a:effectLst/>
        </p:spPr>
      </p:cxnSp>
      <p:cxnSp>
        <p:nvCxnSpPr>
          <p:cNvPr id="27801" name="AutoShape 153"/>
          <p:cNvCxnSpPr>
            <a:cxnSpLocks noChangeShapeType="1"/>
            <a:stCxn id="0" idx="3"/>
            <a:endCxn id="0" idx="1"/>
          </p:cNvCxnSpPr>
          <p:nvPr/>
        </p:nvCxnSpPr>
        <p:spPr bwMode="auto">
          <a:xfrm>
            <a:off x="4621213" y="1419225"/>
            <a:ext cx="1728787" cy="0"/>
          </a:xfrm>
          <a:prstGeom prst="straightConnector1">
            <a:avLst/>
          </a:prstGeom>
          <a:noFill/>
          <a:ln w="76200">
            <a:solidFill>
              <a:schemeClr val="accent1"/>
            </a:solidFill>
            <a:round/>
            <a:headEnd/>
            <a:tailEnd type="triangle" w="med" len="med"/>
          </a:ln>
          <a:effectLst/>
        </p:spPr>
      </p:cxnSp>
      <p:cxnSp>
        <p:nvCxnSpPr>
          <p:cNvPr id="27800" name="AutoShape 152"/>
          <p:cNvCxnSpPr>
            <a:cxnSpLocks noChangeShapeType="1"/>
            <a:stCxn id="0" idx="3"/>
            <a:endCxn id="0" idx="1"/>
          </p:cNvCxnSpPr>
          <p:nvPr/>
        </p:nvCxnSpPr>
        <p:spPr bwMode="auto">
          <a:xfrm>
            <a:off x="2732088" y="1419225"/>
            <a:ext cx="1304925" cy="0"/>
          </a:xfrm>
          <a:prstGeom prst="straightConnector1">
            <a:avLst/>
          </a:prstGeom>
          <a:noFill/>
          <a:ln w="76200">
            <a:solidFill>
              <a:schemeClr val="accent1"/>
            </a:solidFill>
            <a:round/>
            <a:headEnd/>
            <a:tailEnd type="triangle" w="med" len="med"/>
          </a:ln>
          <a:effectLst/>
        </p:spPr>
      </p:cxnSp>
      <p:cxnSp>
        <p:nvCxnSpPr>
          <p:cNvPr id="27799" name="AutoShape 151"/>
          <p:cNvCxnSpPr>
            <a:cxnSpLocks noChangeShapeType="1"/>
            <a:stCxn id="0" idx="3"/>
            <a:endCxn id="0" idx="1"/>
          </p:cNvCxnSpPr>
          <p:nvPr/>
        </p:nvCxnSpPr>
        <p:spPr bwMode="auto">
          <a:xfrm>
            <a:off x="4621213" y="814388"/>
            <a:ext cx="1743075" cy="1587"/>
          </a:xfrm>
          <a:prstGeom prst="straightConnector1">
            <a:avLst/>
          </a:prstGeom>
          <a:noFill/>
          <a:ln w="76200">
            <a:solidFill>
              <a:schemeClr val="accent1"/>
            </a:solidFill>
            <a:round/>
            <a:headEnd/>
            <a:tailEnd type="triangle" w="med" len="med"/>
          </a:ln>
          <a:effectLst/>
        </p:spPr>
      </p:cxnSp>
      <p:cxnSp>
        <p:nvCxnSpPr>
          <p:cNvPr id="27798" name="AutoShape 150"/>
          <p:cNvCxnSpPr>
            <a:cxnSpLocks noChangeShapeType="1"/>
            <a:stCxn id="0" idx="3"/>
            <a:endCxn id="0" idx="1"/>
          </p:cNvCxnSpPr>
          <p:nvPr/>
        </p:nvCxnSpPr>
        <p:spPr bwMode="auto">
          <a:xfrm>
            <a:off x="2732088" y="1111250"/>
            <a:ext cx="2160587" cy="1588"/>
          </a:xfrm>
          <a:prstGeom prst="straightConnector1">
            <a:avLst/>
          </a:prstGeom>
          <a:noFill/>
          <a:ln w="76200">
            <a:solidFill>
              <a:schemeClr val="accent1"/>
            </a:solidFill>
            <a:round/>
            <a:headEnd/>
            <a:tailEnd type="triangle" w="med" len="med"/>
          </a:ln>
          <a:effectLst/>
        </p:spPr>
      </p:cxnSp>
      <p:cxnSp>
        <p:nvCxnSpPr>
          <p:cNvPr id="27797" name="AutoShape 149"/>
          <p:cNvCxnSpPr>
            <a:cxnSpLocks noChangeShapeType="1"/>
            <a:stCxn id="0" idx="3"/>
            <a:endCxn id="0" idx="1"/>
          </p:cNvCxnSpPr>
          <p:nvPr/>
        </p:nvCxnSpPr>
        <p:spPr bwMode="auto">
          <a:xfrm flipV="1">
            <a:off x="4621213" y="517525"/>
            <a:ext cx="1701800" cy="1588"/>
          </a:xfrm>
          <a:prstGeom prst="straightConnector1">
            <a:avLst/>
          </a:prstGeom>
          <a:noFill/>
          <a:ln w="76200">
            <a:solidFill>
              <a:schemeClr val="accent1"/>
            </a:solidFill>
            <a:round/>
            <a:headEnd/>
            <a:tailEnd type="triangle" w="med" len="med"/>
          </a:ln>
          <a:effectLst/>
        </p:spPr>
      </p:cxnSp>
      <p:cxnSp>
        <p:nvCxnSpPr>
          <p:cNvPr id="27795" name="AutoShape 147"/>
          <p:cNvCxnSpPr>
            <a:cxnSpLocks noChangeShapeType="1"/>
            <a:stCxn id="0" idx="3"/>
            <a:endCxn id="0" idx="1"/>
          </p:cNvCxnSpPr>
          <p:nvPr/>
        </p:nvCxnSpPr>
        <p:spPr bwMode="auto">
          <a:xfrm>
            <a:off x="2732088" y="517525"/>
            <a:ext cx="1304925" cy="1588"/>
          </a:xfrm>
          <a:prstGeom prst="straightConnector1">
            <a:avLst/>
          </a:prstGeom>
          <a:noFill/>
          <a:ln w="76200">
            <a:solidFill>
              <a:schemeClr val="accent1"/>
            </a:solidFill>
            <a:round/>
            <a:headEnd/>
            <a:tailEnd type="triangle" w="med" len="med"/>
          </a:ln>
          <a:effectLst/>
        </p:spPr>
      </p:cxnSp>
      <p:cxnSp>
        <p:nvCxnSpPr>
          <p:cNvPr id="27794" name="AutoShape 146"/>
          <p:cNvCxnSpPr>
            <a:cxnSpLocks noChangeShapeType="1"/>
            <a:stCxn id="22540" idx="3"/>
            <a:endCxn id="0" idx="1"/>
          </p:cNvCxnSpPr>
          <p:nvPr/>
        </p:nvCxnSpPr>
        <p:spPr bwMode="auto">
          <a:xfrm>
            <a:off x="2732088" y="211138"/>
            <a:ext cx="1304925" cy="1587"/>
          </a:xfrm>
          <a:prstGeom prst="straightConnector1">
            <a:avLst/>
          </a:prstGeom>
          <a:noFill/>
          <a:ln w="76200">
            <a:solidFill>
              <a:schemeClr val="accent1"/>
            </a:solidFill>
            <a:round/>
            <a:headEnd/>
            <a:tailEnd type="triangle" w="med" len="med"/>
          </a:ln>
          <a:effectLst/>
        </p:spPr>
      </p:cxnSp>
      <p:cxnSp>
        <p:nvCxnSpPr>
          <p:cNvPr id="27796" name="AutoShape 148"/>
          <p:cNvCxnSpPr>
            <a:cxnSpLocks noChangeShapeType="1"/>
            <a:stCxn id="0" idx="3"/>
            <a:endCxn id="0" idx="1"/>
          </p:cNvCxnSpPr>
          <p:nvPr/>
        </p:nvCxnSpPr>
        <p:spPr bwMode="auto">
          <a:xfrm>
            <a:off x="2732088" y="814388"/>
            <a:ext cx="1304925" cy="0"/>
          </a:xfrm>
          <a:prstGeom prst="straightConnector1">
            <a:avLst/>
          </a:prstGeom>
          <a:noFill/>
          <a:ln w="76200">
            <a:solidFill>
              <a:schemeClr val="accent1"/>
            </a:solidFill>
            <a:round/>
            <a:headEnd/>
            <a:tailEnd type="triangle" w="med" len="med"/>
          </a:ln>
          <a:effectLst/>
        </p:spPr>
      </p:cxnSp>
      <p:sp>
        <p:nvSpPr>
          <p:cNvPr id="22540" name="Text Box 52"/>
          <p:cNvSpPr txBox="1">
            <a:spLocks noChangeArrowheads="1"/>
          </p:cNvSpPr>
          <p:nvPr/>
        </p:nvSpPr>
        <p:spPr bwMode="auto">
          <a:xfrm>
            <a:off x="2147888" y="100013"/>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B0-65</a:t>
            </a:r>
          </a:p>
        </p:txBody>
      </p:sp>
      <p:sp>
        <p:nvSpPr>
          <p:cNvPr id="2" name="Text Box 52"/>
          <p:cNvSpPr txBox="1">
            <a:spLocks noChangeArrowheads="1"/>
          </p:cNvSpPr>
          <p:nvPr/>
        </p:nvSpPr>
        <p:spPr bwMode="auto">
          <a:xfrm>
            <a:off x="2147888" y="703263"/>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B0-75</a:t>
            </a:r>
          </a:p>
        </p:txBody>
      </p:sp>
      <p:sp>
        <p:nvSpPr>
          <p:cNvPr id="3" name="Text Box 52"/>
          <p:cNvSpPr txBox="1">
            <a:spLocks noChangeArrowheads="1"/>
          </p:cNvSpPr>
          <p:nvPr/>
        </p:nvSpPr>
        <p:spPr bwMode="auto">
          <a:xfrm>
            <a:off x="2147888" y="1000125"/>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B0-80</a:t>
            </a:r>
          </a:p>
        </p:txBody>
      </p:sp>
      <p:sp>
        <p:nvSpPr>
          <p:cNvPr id="4" name="Text Box 52"/>
          <p:cNvSpPr txBox="1">
            <a:spLocks noChangeArrowheads="1"/>
          </p:cNvSpPr>
          <p:nvPr/>
        </p:nvSpPr>
        <p:spPr bwMode="auto">
          <a:xfrm>
            <a:off x="2147888" y="13081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B0-15</a:t>
            </a:r>
          </a:p>
        </p:txBody>
      </p:sp>
      <p:sp>
        <p:nvSpPr>
          <p:cNvPr id="8" name="Text Box 52"/>
          <p:cNvSpPr txBox="1">
            <a:spLocks noChangeArrowheads="1"/>
          </p:cNvSpPr>
          <p:nvPr/>
        </p:nvSpPr>
        <p:spPr bwMode="auto">
          <a:xfrm>
            <a:off x="2147888" y="4064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B0-70</a:t>
            </a:r>
          </a:p>
        </p:txBody>
      </p:sp>
      <p:sp>
        <p:nvSpPr>
          <p:cNvPr id="10" name="Text Box 52"/>
          <p:cNvSpPr txBox="1">
            <a:spLocks noChangeArrowheads="1"/>
          </p:cNvSpPr>
          <p:nvPr/>
        </p:nvSpPr>
        <p:spPr bwMode="auto">
          <a:xfrm>
            <a:off x="2511425" y="2352675"/>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B0-30</a:t>
            </a:r>
          </a:p>
        </p:txBody>
      </p:sp>
      <p:sp>
        <p:nvSpPr>
          <p:cNvPr id="11" name="Text Box 52"/>
          <p:cNvSpPr txBox="1">
            <a:spLocks noChangeArrowheads="1"/>
          </p:cNvSpPr>
          <p:nvPr/>
        </p:nvSpPr>
        <p:spPr bwMode="auto">
          <a:xfrm>
            <a:off x="1989138" y="3878263"/>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B0-35</a:t>
            </a:r>
          </a:p>
        </p:txBody>
      </p:sp>
      <p:sp>
        <p:nvSpPr>
          <p:cNvPr id="12" name="Text Box 52"/>
          <p:cNvSpPr txBox="1">
            <a:spLocks noChangeArrowheads="1"/>
          </p:cNvSpPr>
          <p:nvPr/>
        </p:nvSpPr>
        <p:spPr bwMode="auto">
          <a:xfrm>
            <a:off x="2159000" y="6175375"/>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B0-40</a:t>
            </a:r>
          </a:p>
        </p:txBody>
      </p:sp>
      <p:sp>
        <p:nvSpPr>
          <p:cNvPr id="13" name="Text Box 52"/>
          <p:cNvSpPr txBox="1">
            <a:spLocks noChangeArrowheads="1"/>
          </p:cNvSpPr>
          <p:nvPr/>
        </p:nvSpPr>
        <p:spPr bwMode="auto">
          <a:xfrm>
            <a:off x="2146300" y="3509963"/>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B0-10</a:t>
            </a:r>
          </a:p>
        </p:txBody>
      </p:sp>
      <p:sp>
        <p:nvSpPr>
          <p:cNvPr id="14" name="Text Box 52"/>
          <p:cNvSpPr txBox="1">
            <a:spLocks noChangeArrowheads="1"/>
          </p:cNvSpPr>
          <p:nvPr/>
        </p:nvSpPr>
        <p:spPr bwMode="auto">
          <a:xfrm>
            <a:off x="2492375" y="4487862"/>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B0-85</a:t>
            </a:r>
          </a:p>
        </p:txBody>
      </p:sp>
      <p:sp>
        <p:nvSpPr>
          <p:cNvPr id="15" name="Text Box 52"/>
          <p:cNvSpPr txBox="1">
            <a:spLocks noChangeArrowheads="1"/>
          </p:cNvSpPr>
          <p:nvPr/>
        </p:nvSpPr>
        <p:spPr bwMode="auto">
          <a:xfrm>
            <a:off x="2159000" y="5532437"/>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B0-05</a:t>
            </a:r>
          </a:p>
        </p:txBody>
      </p:sp>
      <p:sp>
        <p:nvSpPr>
          <p:cNvPr id="16" name="Text Box 52"/>
          <p:cNvSpPr txBox="1">
            <a:spLocks noChangeArrowheads="1"/>
          </p:cNvSpPr>
          <p:nvPr/>
        </p:nvSpPr>
        <p:spPr bwMode="auto">
          <a:xfrm>
            <a:off x="2159000" y="5867400"/>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B0-20</a:t>
            </a:r>
          </a:p>
        </p:txBody>
      </p:sp>
      <p:sp>
        <p:nvSpPr>
          <p:cNvPr id="17" name="Text Box 52"/>
          <p:cNvSpPr txBox="1">
            <a:spLocks noChangeArrowheads="1"/>
          </p:cNvSpPr>
          <p:nvPr/>
        </p:nvSpPr>
        <p:spPr bwMode="auto">
          <a:xfrm>
            <a:off x="2147888" y="1935163"/>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B0-25</a:t>
            </a:r>
          </a:p>
        </p:txBody>
      </p:sp>
      <p:sp>
        <p:nvSpPr>
          <p:cNvPr id="18" name="Text Box 52"/>
          <p:cNvSpPr txBox="1">
            <a:spLocks noChangeArrowheads="1"/>
          </p:cNvSpPr>
          <p:nvPr/>
        </p:nvSpPr>
        <p:spPr bwMode="auto">
          <a:xfrm>
            <a:off x="4008438" y="2352675"/>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B1-30</a:t>
            </a:r>
          </a:p>
        </p:txBody>
      </p:sp>
      <p:sp>
        <p:nvSpPr>
          <p:cNvPr id="19" name="Text Box 52"/>
          <p:cNvSpPr txBox="1">
            <a:spLocks noChangeArrowheads="1"/>
          </p:cNvSpPr>
          <p:nvPr/>
        </p:nvSpPr>
        <p:spPr bwMode="auto">
          <a:xfrm>
            <a:off x="4010025" y="2811463"/>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B1-31</a:t>
            </a:r>
          </a:p>
        </p:txBody>
      </p:sp>
      <p:sp>
        <p:nvSpPr>
          <p:cNvPr id="20" name="Text Box 52"/>
          <p:cNvSpPr txBox="1">
            <a:spLocks noChangeArrowheads="1"/>
          </p:cNvSpPr>
          <p:nvPr/>
        </p:nvSpPr>
        <p:spPr bwMode="auto">
          <a:xfrm>
            <a:off x="6542088" y="2813050"/>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B2-31</a:t>
            </a:r>
          </a:p>
        </p:txBody>
      </p:sp>
      <p:sp>
        <p:nvSpPr>
          <p:cNvPr id="21" name="Text Box 52"/>
          <p:cNvSpPr txBox="1">
            <a:spLocks noChangeArrowheads="1"/>
          </p:cNvSpPr>
          <p:nvPr/>
        </p:nvSpPr>
        <p:spPr bwMode="auto">
          <a:xfrm>
            <a:off x="4000500" y="387985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B1-35</a:t>
            </a:r>
          </a:p>
        </p:txBody>
      </p:sp>
      <p:sp>
        <p:nvSpPr>
          <p:cNvPr id="22" name="Text Box 52"/>
          <p:cNvSpPr txBox="1">
            <a:spLocks noChangeArrowheads="1"/>
          </p:cNvSpPr>
          <p:nvPr/>
        </p:nvSpPr>
        <p:spPr bwMode="auto">
          <a:xfrm>
            <a:off x="6569075" y="387350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B2-35</a:t>
            </a:r>
          </a:p>
        </p:txBody>
      </p:sp>
      <p:sp>
        <p:nvSpPr>
          <p:cNvPr id="23" name="Text Box 52"/>
          <p:cNvSpPr txBox="1">
            <a:spLocks noChangeArrowheads="1"/>
          </p:cNvSpPr>
          <p:nvPr/>
        </p:nvSpPr>
        <p:spPr bwMode="auto">
          <a:xfrm>
            <a:off x="4037013" y="1016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B1-65</a:t>
            </a:r>
          </a:p>
        </p:txBody>
      </p:sp>
      <p:sp>
        <p:nvSpPr>
          <p:cNvPr id="24" name="Text Box 52"/>
          <p:cNvSpPr txBox="1">
            <a:spLocks noChangeArrowheads="1"/>
          </p:cNvSpPr>
          <p:nvPr/>
        </p:nvSpPr>
        <p:spPr bwMode="auto">
          <a:xfrm>
            <a:off x="4037013" y="407988"/>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B1-70</a:t>
            </a:r>
          </a:p>
        </p:txBody>
      </p:sp>
      <p:sp>
        <p:nvSpPr>
          <p:cNvPr id="25" name="Text Box 52"/>
          <p:cNvSpPr txBox="1">
            <a:spLocks noChangeArrowheads="1"/>
          </p:cNvSpPr>
          <p:nvPr/>
        </p:nvSpPr>
        <p:spPr bwMode="auto">
          <a:xfrm>
            <a:off x="6323013" y="4064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B2-70</a:t>
            </a:r>
          </a:p>
        </p:txBody>
      </p:sp>
      <p:sp>
        <p:nvSpPr>
          <p:cNvPr id="26" name="Text Box 52"/>
          <p:cNvSpPr txBox="1">
            <a:spLocks noChangeArrowheads="1"/>
          </p:cNvSpPr>
          <p:nvPr/>
        </p:nvSpPr>
        <p:spPr bwMode="auto">
          <a:xfrm>
            <a:off x="4037013" y="703263"/>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B1-75</a:t>
            </a:r>
          </a:p>
        </p:txBody>
      </p:sp>
      <p:sp>
        <p:nvSpPr>
          <p:cNvPr id="27" name="Text Box 52"/>
          <p:cNvSpPr txBox="1">
            <a:spLocks noChangeArrowheads="1"/>
          </p:cNvSpPr>
          <p:nvPr/>
        </p:nvSpPr>
        <p:spPr bwMode="auto">
          <a:xfrm>
            <a:off x="6364288" y="70485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B2-75</a:t>
            </a:r>
          </a:p>
        </p:txBody>
      </p:sp>
      <p:sp>
        <p:nvSpPr>
          <p:cNvPr id="28" name="Text Box 52"/>
          <p:cNvSpPr txBox="1">
            <a:spLocks noChangeArrowheads="1"/>
          </p:cNvSpPr>
          <p:nvPr/>
        </p:nvSpPr>
        <p:spPr bwMode="auto">
          <a:xfrm>
            <a:off x="4892675" y="1001713"/>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B1-80</a:t>
            </a:r>
          </a:p>
        </p:txBody>
      </p:sp>
      <p:sp>
        <p:nvSpPr>
          <p:cNvPr id="29" name="Text Box 52"/>
          <p:cNvSpPr txBox="1">
            <a:spLocks noChangeArrowheads="1"/>
          </p:cNvSpPr>
          <p:nvPr/>
        </p:nvSpPr>
        <p:spPr bwMode="auto">
          <a:xfrm>
            <a:off x="4767263" y="15240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B1-81</a:t>
            </a:r>
          </a:p>
        </p:txBody>
      </p:sp>
      <p:sp>
        <p:nvSpPr>
          <p:cNvPr id="30" name="Text Box 52"/>
          <p:cNvSpPr txBox="1">
            <a:spLocks noChangeArrowheads="1"/>
          </p:cNvSpPr>
          <p:nvPr/>
        </p:nvSpPr>
        <p:spPr bwMode="auto">
          <a:xfrm>
            <a:off x="4037013" y="13081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B1-15</a:t>
            </a:r>
          </a:p>
        </p:txBody>
      </p:sp>
      <p:sp>
        <p:nvSpPr>
          <p:cNvPr id="31" name="Text Box 52"/>
          <p:cNvSpPr txBox="1">
            <a:spLocks noChangeArrowheads="1"/>
          </p:cNvSpPr>
          <p:nvPr/>
        </p:nvSpPr>
        <p:spPr bwMode="auto">
          <a:xfrm>
            <a:off x="6350000" y="13081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B2-15</a:t>
            </a:r>
          </a:p>
        </p:txBody>
      </p:sp>
      <p:sp>
        <p:nvSpPr>
          <p:cNvPr id="27785" name="Text Box 52"/>
          <p:cNvSpPr txBox="1">
            <a:spLocks noChangeArrowheads="1"/>
          </p:cNvSpPr>
          <p:nvPr/>
        </p:nvSpPr>
        <p:spPr bwMode="auto">
          <a:xfrm>
            <a:off x="8258175" y="13081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B3-15</a:t>
            </a:r>
          </a:p>
        </p:txBody>
      </p:sp>
      <p:sp>
        <p:nvSpPr>
          <p:cNvPr id="27786" name="Text Box 52"/>
          <p:cNvSpPr txBox="1">
            <a:spLocks noChangeArrowheads="1"/>
          </p:cNvSpPr>
          <p:nvPr/>
        </p:nvSpPr>
        <p:spPr bwMode="auto">
          <a:xfrm>
            <a:off x="4889500" y="6175375"/>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B1-40</a:t>
            </a:r>
          </a:p>
        </p:txBody>
      </p:sp>
      <p:sp>
        <p:nvSpPr>
          <p:cNvPr id="27787" name="Text Box 52"/>
          <p:cNvSpPr txBox="1">
            <a:spLocks noChangeArrowheads="1"/>
          </p:cNvSpPr>
          <p:nvPr/>
        </p:nvSpPr>
        <p:spPr bwMode="auto">
          <a:xfrm>
            <a:off x="4008438" y="1935163"/>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B1-25</a:t>
            </a:r>
          </a:p>
        </p:txBody>
      </p:sp>
      <p:sp>
        <p:nvSpPr>
          <p:cNvPr id="27788" name="Text Box 52"/>
          <p:cNvSpPr txBox="1">
            <a:spLocks noChangeArrowheads="1"/>
          </p:cNvSpPr>
          <p:nvPr/>
        </p:nvSpPr>
        <p:spPr bwMode="auto">
          <a:xfrm>
            <a:off x="6577013" y="1938338"/>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B2-25</a:t>
            </a:r>
          </a:p>
        </p:txBody>
      </p:sp>
      <p:sp>
        <p:nvSpPr>
          <p:cNvPr id="27789" name="Text Box 52"/>
          <p:cNvSpPr txBox="1">
            <a:spLocks noChangeArrowheads="1"/>
          </p:cNvSpPr>
          <p:nvPr/>
        </p:nvSpPr>
        <p:spPr bwMode="auto">
          <a:xfrm>
            <a:off x="8258175" y="1938338"/>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B3-25</a:t>
            </a:r>
          </a:p>
        </p:txBody>
      </p:sp>
      <p:sp>
        <p:nvSpPr>
          <p:cNvPr id="27790" name="Text Box 52"/>
          <p:cNvSpPr txBox="1">
            <a:spLocks noChangeArrowheads="1"/>
          </p:cNvSpPr>
          <p:nvPr/>
        </p:nvSpPr>
        <p:spPr bwMode="auto">
          <a:xfrm>
            <a:off x="4033838" y="351155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B1-10</a:t>
            </a:r>
          </a:p>
        </p:txBody>
      </p:sp>
      <p:sp>
        <p:nvSpPr>
          <p:cNvPr id="27791" name="Text Box 52"/>
          <p:cNvSpPr txBox="1">
            <a:spLocks noChangeArrowheads="1"/>
          </p:cNvSpPr>
          <p:nvPr/>
        </p:nvSpPr>
        <p:spPr bwMode="auto">
          <a:xfrm>
            <a:off x="8258175" y="351155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B3-10</a:t>
            </a:r>
          </a:p>
        </p:txBody>
      </p:sp>
      <p:sp>
        <p:nvSpPr>
          <p:cNvPr id="27806" name="Text Box 52"/>
          <p:cNvSpPr txBox="1">
            <a:spLocks noChangeArrowheads="1"/>
          </p:cNvSpPr>
          <p:nvPr/>
        </p:nvSpPr>
        <p:spPr bwMode="auto">
          <a:xfrm>
            <a:off x="4891088" y="4487862"/>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B1-85</a:t>
            </a:r>
          </a:p>
        </p:txBody>
      </p:sp>
      <p:sp>
        <p:nvSpPr>
          <p:cNvPr id="27808" name="Text Box 52"/>
          <p:cNvSpPr txBox="1">
            <a:spLocks noChangeArrowheads="1"/>
          </p:cNvSpPr>
          <p:nvPr/>
        </p:nvSpPr>
        <p:spPr bwMode="auto">
          <a:xfrm>
            <a:off x="8258175" y="4487862"/>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B3-85</a:t>
            </a:r>
          </a:p>
        </p:txBody>
      </p:sp>
      <p:sp>
        <p:nvSpPr>
          <p:cNvPr id="27809" name="Text Box 52"/>
          <p:cNvSpPr txBox="1">
            <a:spLocks noChangeArrowheads="1"/>
          </p:cNvSpPr>
          <p:nvPr/>
        </p:nvSpPr>
        <p:spPr bwMode="auto">
          <a:xfrm>
            <a:off x="6616700" y="5114925"/>
            <a:ext cx="663575" cy="222250"/>
          </a:xfrm>
          <a:prstGeom prst="rect">
            <a:avLst/>
          </a:prstGeom>
          <a:solidFill>
            <a:srgbClr val="FFFF00"/>
          </a:solidFill>
          <a:ln w="9525">
            <a:solidFill>
              <a:schemeClr val="tx1"/>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B2-101</a:t>
            </a:r>
          </a:p>
        </p:txBody>
      </p:sp>
      <p:sp>
        <p:nvSpPr>
          <p:cNvPr id="27812" name="Text Box 52"/>
          <p:cNvSpPr txBox="1">
            <a:spLocks noChangeArrowheads="1"/>
          </p:cNvSpPr>
          <p:nvPr/>
        </p:nvSpPr>
        <p:spPr bwMode="auto">
          <a:xfrm>
            <a:off x="3856038" y="5532437"/>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B1-05</a:t>
            </a:r>
          </a:p>
        </p:txBody>
      </p:sp>
      <p:sp>
        <p:nvSpPr>
          <p:cNvPr id="27819" name="Text Box 52"/>
          <p:cNvSpPr txBox="1">
            <a:spLocks noChangeArrowheads="1"/>
          </p:cNvSpPr>
          <p:nvPr/>
        </p:nvSpPr>
        <p:spPr bwMode="auto">
          <a:xfrm>
            <a:off x="8258175" y="5532437"/>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B3-05</a:t>
            </a:r>
          </a:p>
        </p:txBody>
      </p:sp>
      <p:sp>
        <p:nvSpPr>
          <p:cNvPr id="27820" name="Text Box 52"/>
          <p:cNvSpPr txBox="1">
            <a:spLocks noChangeArrowheads="1"/>
          </p:cNvSpPr>
          <p:nvPr/>
        </p:nvSpPr>
        <p:spPr bwMode="auto">
          <a:xfrm>
            <a:off x="4259263" y="6450012"/>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B1-90</a:t>
            </a:r>
          </a:p>
        </p:txBody>
      </p:sp>
      <p:sp>
        <p:nvSpPr>
          <p:cNvPr id="27821" name="Text Box 52"/>
          <p:cNvSpPr txBox="1">
            <a:spLocks noChangeArrowheads="1"/>
          </p:cNvSpPr>
          <p:nvPr/>
        </p:nvSpPr>
        <p:spPr bwMode="auto">
          <a:xfrm>
            <a:off x="6411913" y="6450012"/>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B2-90</a:t>
            </a:r>
          </a:p>
        </p:txBody>
      </p:sp>
      <p:sp>
        <p:nvSpPr>
          <p:cNvPr id="27822" name="Text Box 52"/>
          <p:cNvSpPr txBox="1">
            <a:spLocks noChangeArrowheads="1"/>
          </p:cNvSpPr>
          <p:nvPr/>
        </p:nvSpPr>
        <p:spPr bwMode="auto">
          <a:xfrm>
            <a:off x="8258175" y="6450012"/>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B3-90</a:t>
            </a:r>
          </a:p>
        </p:txBody>
      </p:sp>
      <p:sp>
        <p:nvSpPr>
          <p:cNvPr id="27695" name="Line 47"/>
          <p:cNvSpPr>
            <a:spLocks noChangeShapeType="1"/>
          </p:cNvSpPr>
          <p:nvPr/>
        </p:nvSpPr>
        <p:spPr bwMode="auto">
          <a:xfrm>
            <a:off x="134938" y="1819275"/>
            <a:ext cx="8850312" cy="0"/>
          </a:xfrm>
          <a:prstGeom prst="line">
            <a:avLst/>
          </a:prstGeom>
          <a:noFill/>
          <a:ln w="12700">
            <a:solidFill>
              <a:schemeClr val="folHlink"/>
            </a:solidFill>
            <a:prstDash val="dash"/>
            <a:round/>
            <a:headEnd/>
            <a:tailEnd/>
          </a:ln>
          <a:effectLst/>
        </p:spPr>
        <p:txBody>
          <a:bodyPr/>
          <a:lstStyle/>
          <a:p>
            <a:endParaRPr lang="en-GB"/>
          </a:p>
        </p:txBody>
      </p:sp>
      <p:sp>
        <p:nvSpPr>
          <p:cNvPr id="27696" name="Line 48"/>
          <p:cNvSpPr>
            <a:spLocks noChangeShapeType="1"/>
          </p:cNvSpPr>
          <p:nvPr/>
        </p:nvSpPr>
        <p:spPr bwMode="auto">
          <a:xfrm>
            <a:off x="147638" y="5416550"/>
            <a:ext cx="8850312" cy="0"/>
          </a:xfrm>
          <a:prstGeom prst="line">
            <a:avLst/>
          </a:prstGeom>
          <a:noFill/>
          <a:ln w="12700">
            <a:solidFill>
              <a:schemeClr val="folHlink"/>
            </a:solidFill>
            <a:prstDash val="dash"/>
            <a:round/>
            <a:headEnd/>
            <a:tailEnd/>
          </a:ln>
          <a:effectLst/>
        </p:spPr>
        <p:txBody>
          <a:bodyPr/>
          <a:lstStyle/>
          <a:p>
            <a:endParaRPr lang="en-GB"/>
          </a:p>
        </p:txBody>
      </p:sp>
      <p:sp>
        <p:nvSpPr>
          <p:cNvPr id="27697" name="Line 49"/>
          <p:cNvSpPr>
            <a:spLocks noChangeShapeType="1"/>
          </p:cNvSpPr>
          <p:nvPr/>
        </p:nvSpPr>
        <p:spPr bwMode="auto">
          <a:xfrm>
            <a:off x="149225" y="3413125"/>
            <a:ext cx="8850313" cy="0"/>
          </a:xfrm>
          <a:prstGeom prst="line">
            <a:avLst/>
          </a:prstGeom>
          <a:noFill/>
          <a:ln w="12700">
            <a:solidFill>
              <a:schemeClr val="folHlink"/>
            </a:solidFill>
            <a:prstDash val="dash"/>
            <a:round/>
            <a:headEnd/>
            <a:tailEnd/>
          </a:ln>
          <a:effectLst/>
        </p:spPr>
        <p:txBody>
          <a:bodyPr/>
          <a:lstStyle/>
          <a:p>
            <a:endParaRPr lang="en-GB"/>
          </a:p>
        </p:txBody>
      </p:sp>
      <p:sp>
        <p:nvSpPr>
          <p:cNvPr id="5" name="Rounded Rectangle 4"/>
          <p:cNvSpPr>
            <a:spLocks noChangeArrowheads="1"/>
          </p:cNvSpPr>
          <p:nvPr/>
        </p:nvSpPr>
        <p:spPr bwMode="auto">
          <a:xfrm>
            <a:off x="0" y="4019550"/>
            <a:ext cx="1676400" cy="838200"/>
          </a:xfrm>
          <a:prstGeom prst="roundRect">
            <a:avLst>
              <a:gd name="adj" fmla="val 16667"/>
            </a:avLst>
          </a:prstGeom>
          <a:solidFill>
            <a:srgbClr val="FFFF00"/>
          </a:solidFill>
          <a:ln w="38100" algn="ctr">
            <a:noFill/>
            <a:round/>
            <a:headEnd/>
            <a:tailEnd/>
          </a:ln>
          <a:effectLst>
            <a:outerShdw dist="35921" dir="2700000" algn="ctr" rotWithShape="0">
              <a:srgbClr val="000000">
                <a:alpha val="37999"/>
              </a:srgbClr>
            </a:outerShdw>
          </a:effectLst>
        </p:spPr>
        <p:txBody>
          <a:bodyPr anchor="ctr"/>
          <a:lstStyle/>
          <a:p>
            <a:pPr algn="ctr"/>
            <a:r>
              <a:rPr lang="en-US" sz="1500" b="1">
                <a:solidFill>
                  <a:srgbClr val="002060"/>
                </a:solidFill>
                <a:latin typeface="Calibri" pitchFamily="34" charset="0"/>
              </a:rPr>
              <a:t>Optimum Capacity and Flexible Flights</a:t>
            </a:r>
            <a:endParaRPr lang="en-GB" sz="1500" b="1">
              <a:solidFill>
                <a:srgbClr val="002060"/>
              </a:solidFill>
              <a:latin typeface="Calibri" pitchFamily="34" charset="0"/>
            </a:endParaRPr>
          </a:p>
        </p:txBody>
      </p:sp>
      <p:sp>
        <p:nvSpPr>
          <p:cNvPr id="6" name="Rounded Rectangle 5"/>
          <p:cNvSpPr>
            <a:spLocks noChangeArrowheads="1"/>
          </p:cNvSpPr>
          <p:nvPr/>
        </p:nvSpPr>
        <p:spPr bwMode="auto">
          <a:xfrm>
            <a:off x="0" y="2114550"/>
            <a:ext cx="1676400" cy="838200"/>
          </a:xfrm>
          <a:prstGeom prst="roundRect">
            <a:avLst>
              <a:gd name="adj" fmla="val 16667"/>
            </a:avLst>
          </a:prstGeom>
          <a:solidFill>
            <a:srgbClr val="FFCC00"/>
          </a:solidFill>
          <a:ln w="38100" algn="ctr">
            <a:noFill/>
            <a:round/>
            <a:headEnd/>
            <a:tailEnd/>
          </a:ln>
          <a:effectLst>
            <a:outerShdw dist="35921" dir="2700000" algn="ctr" rotWithShape="0">
              <a:srgbClr val="000000">
                <a:alpha val="37999"/>
              </a:srgbClr>
            </a:outerShdw>
          </a:effectLst>
        </p:spPr>
        <p:txBody>
          <a:bodyPr anchor="ctr"/>
          <a:lstStyle/>
          <a:p>
            <a:pPr algn="ctr"/>
            <a:r>
              <a:rPr lang="en-US" sz="1500" b="1">
                <a:solidFill>
                  <a:srgbClr val="002060"/>
                </a:solidFill>
                <a:latin typeface="Calibri" pitchFamily="34" charset="0"/>
              </a:rPr>
              <a:t>Globally Interoperable Systems and Data</a:t>
            </a:r>
            <a:endParaRPr lang="en-GB" sz="1500" b="1">
              <a:solidFill>
                <a:srgbClr val="002060"/>
              </a:solidFill>
              <a:latin typeface="Calibri" pitchFamily="34" charset="0"/>
            </a:endParaRPr>
          </a:p>
        </p:txBody>
      </p:sp>
      <p:sp>
        <p:nvSpPr>
          <p:cNvPr id="7" name="Rounded Rectangle 6"/>
          <p:cNvSpPr>
            <a:spLocks noChangeArrowheads="1"/>
          </p:cNvSpPr>
          <p:nvPr/>
        </p:nvSpPr>
        <p:spPr bwMode="auto">
          <a:xfrm>
            <a:off x="0" y="5741987"/>
            <a:ext cx="1676400" cy="762000"/>
          </a:xfrm>
          <a:prstGeom prst="roundRect">
            <a:avLst>
              <a:gd name="adj" fmla="val 16667"/>
            </a:avLst>
          </a:prstGeom>
          <a:solidFill>
            <a:srgbClr val="66FFFF"/>
          </a:solidFill>
          <a:ln w="38100" algn="ctr">
            <a:noFill/>
            <a:round/>
            <a:headEnd/>
            <a:tailEnd/>
          </a:ln>
          <a:effectLst>
            <a:outerShdw dist="35921" dir="2700000" algn="ctr" rotWithShape="0">
              <a:srgbClr val="000000">
                <a:alpha val="37999"/>
              </a:srgbClr>
            </a:outerShdw>
          </a:effectLst>
        </p:spPr>
        <p:txBody>
          <a:bodyPr anchor="ctr"/>
          <a:lstStyle/>
          <a:p>
            <a:pPr algn="ctr"/>
            <a:r>
              <a:rPr lang="en-US" sz="1500" b="1">
                <a:solidFill>
                  <a:srgbClr val="002060"/>
                </a:solidFill>
                <a:latin typeface="Calibri" pitchFamily="34" charset="0"/>
              </a:rPr>
              <a:t>Efficient Flight Path</a:t>
            </a:r>
            <a:endParaRPr lang="en-GB" sz="1500" b="1">
              <a:solidFill>
                <a:srgbClr val="002060"/>
              </a:solidFill>
              <a:latin typeface="Calibri" pitchFamily="34" charset="0"/>
            </a:endParaRPr>
          </a:p>
        </p:txBody>
      </p:sp>
      <p:sp>
        <p:nvSpPr>
          <p:cNvPr id="9" name="Rounded Rectangle 8"/>
          <p:cNvSpPr>
            <a:spLocks noChangeArrowheads="1"/>
          </p:cNvSpPr>
          <p:nvPr/>
        </p:nvSpPr>
        <p:spPr bwMode="auto">
          <a:xfrm>
            <a:off x="0" y="633413"/>
            <a:ext cx="1676400" cy="838200"/>
          </a:xfrm>
          <a:prstGeom prst="roundRect">
            <a:avLst>
              <a:gd name="adj" fmla="val 16667"/>
            </a:avLst>
          </a:prstGeom>
          <a:solidFill>
            <a:srgbClr val="99FF99"/>
          </a:solidFill>
          <a:ln w="38100" algn="ctr">
            <a:noFill/>
            <a:round/>
            <a:headEnd/>
            <a:tailEnd/>
          </a:ln>
          <a:effectLst>
            <a:outerShdw dist="35921" dir="2700000" algn="ctr" rotWithShape="0">
              <a:srgbClr val="000000">
                <a:alpha val="37999"/>
              </a:srgbClr>
            </a:outerShdw>
          </a:effectLst>
        </p:spPr>
        <p:txBody>
          <a:bodyPr anchor="ctr"/>
          <a:lstStyle/>
          <a:p>
            <a:pPr algn="ctr"/>
            <a:r>
              <a:rPr lang="en-US" sz="1500" b="1">
                <a:solidFill>
                  <a:srgbClr val="002060"/>
                </a:solidFill>
                <a:latin typeface="Calibri" pitchFamily="34" charset="0"/>
              </a:rPr>
              <a:t>Greener Airports</a:t>
            </a:r>
            <a:endParaRPr lang="en-GB" sz="1500" b="1">
              <a:solidFill>
                <a:srgbClr val="002060"/>
              </a:solidFill>
              <a:latin typeface="Calibri" pitchFamily="34" charset="0"/>
            </a:endParaRPr>
          </a:p>
        </p:txBody>
      </p:sp>
      <p:cxnSp>
        <p:nvCxnSpPr>
          <p:cNvPr id="27714" name="AutoShape 66"/>
          <p:cNvCxnSpPr>
            <a:cxnSpLocks noChangeShapeType="1"/>
            <a:stCxn id="0" idx="3"/>
            <a:endCxn id="0" idx="1"/>
          </p:cNvCxnSpPr>
          <p:nvPr/>
        </p:nvCxnSpPr>
        <p:spPr bwMode="auto">
          <a:xfrm>
            <a:off x="3095625" y="2463800"/>
            <a:ext cx="914400" cy="458788"/>
          </a:xfrm>
          <a:prstGeom prst="bentConnector3">
            <a:avLst>
              <a:gd name="adj1" fmla="val 50000"/>
            </a:avLst>
          </a:prstGeom>
          <a:noFill/>
          <a:ln w="9525">
            <a:solidFill>
              <a:schemeClr val="tx1"/>
            </a:solidFill>
            <a:miter lim="800000"/>
            <a:headEnd/>
            <a:tailEnd type="triangle" w="med" len="med"/>
          </a:ln>
          <a:effectLst/>
        </p:spPr>
      </p:cxnSp>
      <p:cxnSp>
        <p:nvCxnSpPr>
          <p:cNvPr id="27716" name="AutoShape 68"/>
          <p:cNvCxnSpPr>
            <a:cxnSpLocks noChangeShapeType="1"/>
            <a:stCxn id="0" idx="3"/>
            <a:endCxn id="0" idx="1"/>
          </p:cNvCxnSpPr>
          <p:nvPr/>
        </p:nvCxnSpPr>
        <p:spPr bwMode="auto">
          <a:xfrm>
            <a:off x="4592638" y="2463800"/>
            <a:ext cx="1949450" cy="460375"/>
          </a:xfrm>
          <a:prstGeom prst="bentConnector3">
            <a:avLst>
              <a:gd name="adj1" fmla="val 66611"/>
            </a:avLst>
          </a:prstGeom>
          <a:noFill/>
          <a:ln w="9525">
            <a:solidFill>
              <a:schemeClr val="tx1"/>
            </a:solidFill>
            <a:miter lim="800000"/>
            <a:headEnd/>
            <a:tailEnd type="triangle" w="med" len="med"/>
          </a:ln>
          <a:effectLst/>
        </p:spPr>
      </p:cxnSp>
      <p:cxnSp>
        <p:nvCxnSpPr>
          <p:cNvPr id="27727" name="AutoShape 79"/>
          <p:cNvCxnSpPr>
            <a:cxnSpLocks noChangeShapeType="1"/>
          </p:cNvCxnSpPr>
          <p:nvPr/>
        </p:nvCxnSpPr>
        <p:spPr bwMode="auto">
          <a:xfrm flipV="1">
            <a:off x="2743200" y="5643562"/>
            <a:ext cx="3646488" cy="334963"/>
          </a:xfrm>
          <a:prstGeom prst="bentConnector3">
            <a:avLst>
              <a:gd name="adj1" fmla="val 72917"/>
            </a:avLst>
          </a:prstGeom>
          <a:noFill/>
          <a:ln w="9525">
            <a:solidFill>
              <a:schemeClr val="tx1"/>
            </a:solidFill>
            <a:miter lim="800000"/>
            <a:headEnd/>
            <a:tailEnd type="triangle" w="med" len="med"/>
          </a:ln>
          <a:effectLst/>
        </p:spPr>
      </p:cxnSp>
      <p:cxnSp>
        <p:nvCxnSpPr>
          <p:cNvPr id="27730" name="AutoShape 82"/>
          <p:cNvCxnSpPr>
            <a:cxnSpLocks noChangeShapeType="1"/>
          </p:cNvCxnSpPr>
          <p:nvPr/>
        </p:nvCxnSpPr>
        <p:spPr bwMode="auto">
          <a:xfrm rot="10800000">
            <a:off x="2146300" y="3621088"/>
            <a:ext cx="12700" cy="2695575"/>
          </a:xfrm>
          <a:prstGeom prst="bentConnector3">
            <a:avLst>
              <a:gd name="adj1" fmla="val 1900000"/>
            </a:avLst>
          </a:prstGeom>
          <a:noFill/>
          <a:ln w="9525">
            <a:solidFill>
              <a:srgbClr val="0066FF"/>
            </a:solidFill>
            <a:prstDash val="dash"/>
            <a:miter lim="800000"/>
            <a:headEnd type="arrow" w="med" len="med"/>
            <a:tailEnd type="arrow" w="med" len="med"/>
          </a:ln>
          <a:effectLst/>
        </p:spPr>
      </p:cxnSp>
      <p:cxnSp>
        <p:nvCxnSpPr>
          <p:cNvPr id="27732" name="AutoShape 84"/>
          <p:cNvCxnSpPr>
            <a:cxnSpLocks noChangeShapeType="1"/>
            <a:endCxn id="13" idx="0"/>
          </p:cNvCxnSpPr>
          <p:nvPr/>
        </p:nvCxnSpPr>
        <p:spPr bwMode="auto">
          <a:xfrm rot="5400000">
            <a:off x="1762920" y="2832893"/>
            <a:ext cx="1352551" cy="1589"/>
          </a:xfrm>
          <a:prstGeom prst="bentConnector3">
            <a:avLst>
              <a:gd name="adj1" fmla="val 50000"/>
            </a:avLst>
          </a:prstGeom>
          <a:noFill/>
          <a:ln w="9525">
            <a:solidFill>
              <a:srgbClr val="0066FF"/>
            </a:solidFill>
            <a:prstDash val="dash"/>
            <a:miter lim="800000"/>
            <a:headEnd type="arrow" w="med" len="med"/>
            <a:tailEnd type="arrow" w="med" len="med"/>
          </a:ln>
          <a:effectLst/>
        </p:spPr>
      </p:cxnSp>
      <p:cxnSp>
        <p:nvCxnSpPr>
          <p:cNvPr id="27733" name="AutoShape 85"/>
          <p:cNvCxnSpPr>
            <a:cxnSpLocks noChangeShapeType="1"/>
            <a:stCxn id="0" idx="3"/>
            <a:endCxn id="0" idx="1"/>
          </p:cNvCxnSpPr>
          <p:nvPr/>
        </p:nvCxnSpPr>
        <p:spPr bwMode="auto">
          <a:xfrm flipV="1">
            <a:off x="4594225" y="2049463"/>
            <a:ext cx="1982788" cy="873125"/>
          </a:xfrm>
          <a:prstGeom prst="bentConnector3">
            <a:avLst>
              <a:gd name="adj1" fmla="val 33546"/>
            </a:avLst>
          </a:prstGeom>
          <a:noFill/>
          <a:ln w="9525">
            <a:solidFill>
              <a:schemeClr val="tx1"/>
            </a:solidFill>
            <a:miter lim="800000"/>
            <a:headEnd/>
            <a:tailEnd type="triangle" w="med" len="med"/>
          </a:ln>
          <a:effectLst/>
        </p:spPr>
      </p:cxnSp>
      <p:cxnSp>
        <p:nvCxnSpPr>
          <p:cNvPr id="27734" name="AutoShape 86"/>
          <p:cNvCxnSpPr>
            <a:cxnSpLocks noChangeShapeType="1"/>
            <a:stCxn id="0" idx="0"/>
            <a:endCxn id="0" idx="2"/>
          </p:cNvCxnSpPr>
          <p:nvPr/>
        </p:nvCxnSpPr>
        <p:spPr bwMode="auto">
          <a:xfrm rot="5400000" flipH="1">
            <a:off x="4183063" y="2692400"/>
            <a:ext cx="236538" cy="1587"/>
          </a:xfrm>
          <a:prstGeom prst="bentConnector3">
            <a:avLst>
              <a:gd name="adj1" fmla="val 49667"/>
            </a:avLst>
          </a:prstGeom>
          <a:noFill/>
          <a:ln w="9525">
            <a:solidFill>
              <a:srgbClr val="0066FF"/>
            </a:solidFill>
            <a:prstDash val="dash"/>
            <a:miter lim="800000"/>
            <a:headEnd type="arrow" w="med" len="med"/>
            <a:tailEnd type="arrow" w="med" len="med"/>
          </a:ln>
          <a:effectLst/>
        </p:spPr>
      </p:cxnSp>
      <p:cxnSp>
        <p:nvCxnSpPr>
          <p:cNvPr id="27735" name="AutoShape 87"/>
          <p:cNvCxnSpPr>
            <a:cxnSpLocks noChangeShapeType="1"/>
          </p:cNvCxnSpPr>
          <p:nvPr/>
        </p:nvCxnSpPr>
        <p:spPr bwMode="auto">
          <a:xfrm>
            <a:off x="2730500" y="3621088"/>
            <a:ext cx="1263650" cy="307975"/>
          </a:xfrm>
          <a:prstGeom prst="bentConnector3">
            <a:avLst>
              <a:gd name="adj1" fmla="val 50000"/>
            </a:avLst>
          </a:prstGeom>
          <a:noFill/>
          <a:ln w="9525">
            <a:solidFill>
              <a:schemeClr val="tx1"/>
            </a:solidFill>
            <a:miter lim="800000"/>
            <a:headEnd/>
            <a:tailEnd type="triangle" w="med" len="med"/>
          </a:ln>
          <a:effectLst/>
        </p:spPr>
      </p:cxnSp>
      <p:cxnSp>
        <p:nvCxnSpPr>
          <p:cNvPr id="27736" name="AutoShape 88"/>
          <p:cNvCxnSpPr>
            <a:cxnSpLocks noChangeShapeType="1"/>
          </p:cNvCxnSpPr>
          <p:nvPr/>
        </p:nvCxnSpPr>
        <p:spPr bwMode="auto">
          <a:xfrm flipV="1">
            <a:off x="5473700" y="5707062"/>
            <a:ext cx="2784475" cy="642938"/>
          </a:xfrm>
          <a:prstGeom prst="bentConnector3">
            <a:avLst>
              <a:gd name="adj1" fmla="val 71093"/>
            </a:avLst>
          </a:prstGeom>
          <a:noFill/>
          <a:ln w="9525">
            <a:solidFill>
              <a:schemeClr val="tx1"/>
            </a:solidFill>
            <a:miter lim="800000"/>
            <a:headEnd/>
            <a:tailEnd type="triangle" w="med" len="med"/>
          </a:ln>
          <a:effectLst/>
        </p:spPr>
      </p:cxnSp>
      <p:cxnSp>
        <p:nvCxnSpPr>
          <p:cNvPr id="27737" name="AutoShape 89"/>
          <p:cNvCxnSpPr>
            <a:cxnSpLocks noChangeShapeType="1"/>
            <a:stCxn id="0" idx="3"/>
            <a:endCxn id="0" idx="1"/>
          </p:cNvCxnSpPr>
          <p:nvPr/>
        </p:nvCxnSpPr>
        <p:spPr bwMode="auto">
          <a:xfrm>
            <a:off x="4592638" y="2046288"/>
            <a:ext cx="296862" cy="4324350"/>
          </a:xfrm>
          <a:prstGeom prst="bentConnector3">
            <a:avLst>
              <a:gd name="adj1" fmla="val 52940"/>
            </a:avLst>
          </a:prstGeom>
          <a:noFill/>
          <a:ln w="9525">
            <a:solidFill>
              <a:schemeClr val="tx1"/>
            </a:solidFill>
            <a:miter lim="800000"/>
            <a:headEnd/>
            <a:tailEnd type="triangle" w="med" len="med"/>
          </a:ln>
          <a:effectLst/>
        </p:spPr>
      </p:cxnSp>
      <p:cxnSp>
        <p:nvCxnSpPr>
          <p:cNvPr id="27739" name="AutoShape 91"/>
          <p:cNvCxnSpPr>
            <a:cxnSpLocks noChangeShapeType="1"/>
            <a:stCxn id="0" idx="3"/>
            <a:endCxn id="0" idx="1"/>
          </p:cNvCxnSpPr>
          <p:nvPr/>
        </p:nvCxnSpPr>
        <p:spPr bwMode="auto">
          <a:xfrm flipV="1">
            <a:off x="7126288" y="2049463"/>
            <a:ext cx="1131887" cy="874712"/>
          </a:xfrm>
          <a:prstGeom prst="bentConnector3">
            <a:avLst>
              <a:gd name="adj1" fmla="val 49931"/>
            </a:avLst>
          </a:prstGeom>
          <a:noFill/>
          <a:ln w="9525">
            <a:solidFill>
              <a:schemeClr val="tx1"/>
            </a:solidFill>
            <a:miter lim="800000"/>
            <a:headEnd/>
            <a:tailEnd type="triangle" w="med" len="med"/>
          </a:ln>
          <a:effectLst/>
        </p:spPr>
      </p:cxnSp>
      <p:cxnSp>
        <p:nvCxnSpPr>
          <p:cNvPr id="27740" name="AutoShape 92"/>
          <p:cNvCxnSpPr>
            <a:cxnSpLocks noChangeShapeType="1"/>
          </p:cNvCxnSpPr>
          <p:nvPr/>
        </p:nvCxnSpPr>
        <p:spPr bwMode="auto">
          <a:xfrm>
            <a:off x="7126288" y="2924175"/>
            <a:ext cx="1131887" cy="2803525"/>
          </a:xfrm>
          <a:prstGeom prst="bentConnector3">
            <a:avLst>
              <a:gd name="adj1" fmla="val 49648"/>
            </a:avLst>
          </a:prstGeom>
          <a:noFill/>
          <a:ln w="9525">
            <a:solidFill>
              <a:schemeClr val="tx1"/>
            </a:solidFill>
            <a:miter lim="800000"/>
            <a:headEnd/>
            <a:tailEnd type="triangle" w="med" len="med"/>
          </a:ln>
          <a:effectLst/>
        </p:spPr>
      </p:cxnSp>
      <p:cxnSp>
        <p:nvCxnSpPr>
          <p:cNvPr id="27742" name="AutoShape 94"/>
          <p:cNvCxnSpPr>
            <a:cxnSpLocks noChangeShapeType="1"/>
          </p:cNvCxnSpPr>
          <p:nvPr/>
        </p:nvCxnSpPr>
        <p:spPr bwMode="auto">
          <a:xfrm flipV="1">
            <a:off x="7153275" y="3622675"/>
            <a:ext cx="1104900" cy="361950"/>
          </a:xfrm>
          <a:prstGeom prst="bentConnector3">
            <a:avLst>
              <a:gd name="adj1" fmla="val 24278"/>
            </a:avLst>
          </a:prstGeom>
          <a:noFill/>
          <a:ln w="9525">
            <a:solidFill>
              <a:schemeClr val="tx1"/>
            </a:solidFill>
            <a:miter lim="800000"/>
            <a:headEnd/>
            <a:tailEnd type="triangle" w="med" len="med"/>
          </a:ln>
          <a:effectLst/>
        </p:spPr>
      </p:cxnSp>
      <p:cxnSp>
        <p:nvCxnSpPr>
          <p:cNvPr id="27743" name="AutoShape 95"/>
          <p:cNvCxnSpPr>
            <a:cxnSpLocks noChangeShapeType="1"/>
            <a:stCxn id="0" idx="3"/>
            <a:endCxn id="0" idx="1"/>
          </p:cNvCxnSpPr>
          <p:nvPr/>
        </p:nvCxnSpPr>
        <p:spPr bwMode="auto">
          <a:xfrm>
            <a:off x="4592638" y="2463800"/>
            <a:ext cx="1976437" cy="1266825"/>
          </a:xfrm>
          <a:prstGeom prst="bentConnector3">
            <a:avLst>
              <a:gd name="adj1" fmla="val 65782"/>
            </a:avLst>
          </a:prstGeom>
          <a:noFill/>
          <a:ln w="9525">
            <a:solidFill>
              <a:schemeClr val="tx1"/>
            </a:solidFill>
            <a:miter lim="800000"/>
            <a:headEnd/>
            <a:tailEnd type="triangle" w="med" len="med"/>
          </a:ln>
          <a:effectLst/>
        </p:spPr>
      </p:cxnSp>
      <p:cxnSp>
        <p:nvCxnSpPr>
          <p:cNvPr id="27745" name="AutoShape 97"/>
          <p:cNvCxnSpPr>
            <a:cxnSpLocks noChangeShapeType="1"/>
            <a:stCxn id="0" idx="3"/>
            <a:endCxn id="0" idx="3"/>
          </p:cNvCxnSpPr>
          <p:nvPr/>
        </p:nvCxnSpPr>
        <p:spPr bwMode="auto">
          <a:xfrm>
            <a:off x="8842375" y="1419225"/>
            <a:ext cx="1588" cy="630238"/>
          </a:xfrm>
          <a:prstGeom prst="bentConnector3">
            <a:avLst>
              <a:gd name="adj1" fmla="val 14400000"/>
            </a:avLst>
          </a:prstGeom>
          <a:noFill/>
          <a:ln w="9525">
            <a:solidFill>
              <a:srgbClr val="0066FF"/>
            </a:solidFill>
            <a:prstDash val="dash"/>
            <a:miter lim="800000"/>
            <a:headEnd type="arrow" w="med" len="med"/>
            <a:tailEnd type="arrow" w="med" len="med"/>
          </a:ln>
          <a:effectLst/>
        </p:spPr>
      </p:cxnSp>
      <p:cxnSp>
        <p:nvCxnSpPr>
          <p:cNvPr id="27746" name="AutoShape 98"/>
          <p:cNvCxnSpPr>
            <a:cxnSpLocks noChangeShapeType="1"/>
          </p:cNvCxnSpPr>
          <p:nvPr/>
        </p:nvCxnSpPr>
        <p:spPr bwMode="auto">
          <a:xfrm>
            <a:off x="8842375" y="3622675"/>
            <a:ext cx="1588" cy="1314450"/>
          </a:xfrm>
          <a:prstGeom prst="bentConnector3">
            <a:avLst>
              <a:gd name="adj1" fmla="val 14400000"/>
            </a:avLst>
          </a:prstGeom>
          <a:noFill/>
          <a:ln w="9525">
            <a:solidFill>
              <a:srgbClr val="0066FF"/>
            </a:solidFill>
            <a:prstDash val="dash"/>
            <a:miter lim="800000"/>
            <a:headEnd type="arrow" w="med" len="med"/>
            <a:tailEnd type="arrow" w="med" len="med"/>
          </a:ln>
          <a:effectLst/>
        </p:spPr>
      </p:cxnSp>
      <p:cxnSp>
        <p:nvCxnSpPr>
          <p:cNvPr id="27748" name="AutoShape 100"/>
          <p:cNvCxnSpPr>
            <a:cxnSpLocks noChangeShapeType="1"/>
            <a:stCxn id="0" idx="3"/>
            <a:endCxn id="0" idx="1"/>
          </p:cNvCxnSpPr>
          <p:nvPr/>
        </p:nvCxnSpPr>
        <p:spPr bwMode="auto">
          <a:xfrm>
            <a:off x="5476875" y="1112838"/>
            <a:ext cx="1065213" cy="1811337"/>
          </a:xfrm>
          <a:prstGeom prst="bentConnector3">
            <a:avLst>
              <a:gd name="adj1" fmla="val 47690"/>
            </a:avLst>
          </a:prstGeom>
          <a:noFill/>
          <a:ln w="9525">
            <a:solidFill>
              <a:schemeClr val="tx1"/>
            </a:solidFill>
            <a:miter lim="800000"/>
            <a:headEnd/>
            <a:tailEnd type="triangle" w="med" len="med"/>
          </a:ln>
          <a:effectLst/>
        </p:spPr>
      </p:cxnSp>
      <p:cxnSp>
        <p:nvCxnSpPr>
          <p:cNvPr id="27749" name="AutoShape 101"/>
          <p:cNvCxnSpPr>
            <a:cxnSpLocks noChangeShapeType="1"/>
          </p:cNvCxnSpPr>
          <p:nvPr/>
        </p:nvCxnSpPr>
        <p:spPr bwMode="auto">
          <a:xfrm>
            <a:off x="5475288" y="4598987"/>
            <a:ext cx="1141412" cy="627063"/>
          </a:xfrm>
          <a:prstGeom prst="bentConnector3">
            <a:avLst>
              <a:gd name="adj1" fmla="val 6537"/>
            </a:avLst>
          </a:prstGeom>
          <a:noFill/>
          <a:ln w="9525">
            <a:solidFill>
              <a:schemeClr val="tx1"/>
            </a:solidFill>
            <a:miter lim="800000"/>
            <a:headEnd/>
            <a:tailEnd type="triangle" w="med" len="med"/>
          </a:ln>
          <a:effectLst/>
        </p:spPr>
      </p:cxnSp>
      <p:cxnSp>
        <p:nvCxnSpPr>
          <p:cNvPr id="27751" name="AutoShape 103"/>
          <p:cNvCxnSpPr>
            <a:cxnSpLocks noChangeShapeType="1"/>
            <a:stCxn id="0" idx="2"/>
            <a:endCxn id="0" idx="0"/>
          </p:cNvCxnSpPr>
          <p:nvPr/>
        </p:nvCxnSpPr>
        <p:spPr bwMode="auto">
          <a:xfrm rot="5400000">
            <a:off x="4202907" y="2255044"/>
            <a:ext cx="195262" cy="0"/>
          </a:xfrm>
          <a:prstGeom prst="straightConnector1">
            <a:avLst/>
          </a:prstGeom>
          <a:noFill/>
          <a:ln w="9525">
            <a:solidFill>
              <a:srgbClr val="0066FF"/>
            </a:solidFill>
            <a:prstDash val="dash"/>
            <a:round/>
            <a:headEnd type="arrow" w="med" len="med"/>
            <a:tailEnd type="arrow" w="med" len="med"/>
          </a:ln>
          <a:effectLst/>
        </p:spPr>
      </p:cxnSp>
      <p:cxnSp>
        <p:nvCxnSpPr>
          <p:cNvPr id="27752" name="AutoShape 104"/>
          <p:cNvCxnSpPr>
            <a:cxnSpLocks noChangeShapeType="1"/>
          </p:cNvCxnSpPr>
          <p:nvPr/>
        </p:nvCxnSpPr>
        <p:spPr bwMode="auto">
          <a:xfrm>
            <a:off x="7280275" y="5226050"/>
            <a:ext cx="977900" cy="1335087"/>
          </a:xfrm>
          <a:prstGeom prst="bentConnector3">
            <a:avLst>
              <a:gd name="adj1" fmla="val 50000"/>
            </a:avLst>
          </a:prstGeom>
          <a:noFill/>
          <a:ln w="9525">
            <a:solidFill>
              <a:schemeClr val="tx1"/>
            </a:solidFill>
            <a:miter lim="800000"/>
            <a:headEnd/>
            <a:tailEnd type="triangle" w="med" len="med"/>
          </a:ln>
          <a:effectLst/>
        </p:spPr>
      </p:cxnSp>
      <p:cxnSp>
        <p:nvCxnSpPr>
          <p:cNvPr id="27754" name="AutoShape 106"/>
          <p:cNvCxnSpPr>
            <a:cxnSpLocks noChangeShapeType="1"/>
            <a:stCxn id="0" idx="3"/>
            <a:endCxn id="0" idx="1"/>
          </p:cNvCxnSpPr>
          <p:nvPr/>
        </p:nvCxnSpPr>
        <p:spPr bwMode="auto">
          <a:xfrm flipV="1">
            <a:off x="5473700" y="815975"/>
            <a:ext cx="890588" cy="5554663"/>
          </a:xfrm>
          <a:prstGeom prst="bentConnector3">
            <a:avLst>
              <a:gd name="adj1" fmla="val 76111"/>
            </a:avLst>
          </a:prstGeom>
          <a:noFill/>
          <a:ln w="9525">
            <a:solidFill>
              <a:schemeClr val="tx1"/>
            </a:solidFill>
            <a:miter lim="800000"/>
            <a:headEnd/>
            <a:tailEnd type="triangle" w="med" len="med"/>
          </a:ln>
          <a:effectLst/>
        </p:spPr>
      </p:cxnSp>
      <p:cxnSp>
        <p:nvCxnSpPr>
          <p:cNvPr id="27759" name="AutoShape 111"/>
          <p:cNvCxnSpPr>
            <a:cxnSpLocks noChangeShapeType="1"/>
            <a:stCxn id="0" idx="3"/>
            <a:endCxn id="0" idx="3"/>
          </p:cNvCxnSpPr>
          <p:nvPr/>
        </p:nvCxnSpPr>
        <p:spPr bwMode="auto">
          <a:xfrm>
            <a:off x="4592638" y="2463800"/>
            <a:ext cx="22225" cy="1606550"/>
          </a:xfrm>
          <a:prstGeom prst="bentConnector3">
            <a:avLst>
              <a:gd name="adj1" fmla="val 1257144"/>
            </a:avLst>
          </a:prstGeom>
          <a:noFill/>
          <a:ln w="9525">
            <a:solidFill>
              <a:srgbClr val="0066FF"/>
            </a:solidFill>
            <a:prstDash val="dash"/>
            <a:miter lim="800000"/>
            <a:headEnd type="arrow" w="med" len="med"/>
            <a:tailEnd type="arrow" w="med" len="med"/>
          </a:ln>
          <a:effectLst/>
        </p:spPr>
      </p:cxnSp>
      <p:cxnSp>
        <p:nvCxnSpPr>
          <p:cNvPr id="27760" name="AutoShape 112"/>
          <p:cNvCxnSpPr>
            <a:cxnSpLocks noChangeShapeType="1"/>
            <a:stCxn id="0" idx="1"/>
            <a:endCxn id="0" idx="1"/>
          </p:cNvCxnSpPr>
          <p:nvPr/>
        </p:nvCxnSpPr>
        <p:spPr bwMode="auto">
          <a:xfrm rot="10800000" flipV="1">
            <a:off x="4000500" y="2463800"/>
            <a:ext cx="7938" cy="1273175"/>
          </a:xfrm>
          <a:prstGeom prst="bentConnector3">
            <a:avLst>
              <a:gd name="adj1" fmla="val 2360000"/>
            </a:avLst>
          </a:prstGeom>
          <a:noFill/>
          <a:ln w="9525">
            <a:solidFill>
              <a:srgbClr val="0066FF"/>
            </a:solidFill>
            <a:prstDash val="dash"/>
            <a:miter lim="800000"/>
            <a:headEnd type="arrow" w="med" len="med"/>
            <a:tailEnd type="arrow" w="med" len="med"/>
          </a:ln>
          <a:effectLst/>
        </p:spPr>
      </p:cxnSp>
      <p:cxnSp>
        <p:nvCxnSpPr>
          <p:cNvPr id="27763" name="AutoShape 115"/>
          <p:cNvCxnSpPr>
            <a:cxnSpLocks noChangeShapeType="1"/>
            <a:stCxn id="0" idx="1"/>
            <a:endCxn id="0" idx="1"/>
          </p:cNvCxnSpPr>
          <p:nvPr/>
        </p:nvCxnSpPr>
        <p:spPr bwMode="auto">
          <a:xfrm rot="10800000" flipH="1">
            <a:off x="2147888" y="1111250"/>
            <a:ext cx="1587" cy="307975"/>
          </a:xfrm>
          <a:prstGeom prst="bentConnector3">
            <a:avLst>
              <a:gd name="adj1" fmla="val -14400000"/>
            </a:avLst>
          </a:prstGeom>
          <a:noFill/>
          <a:ln w="9525">
            <a:solidFill>
              <a:srgbClr val="0066FF"/>
            </a:solidFill>
            <a:prstDash val="dash"/>
            <a:miter lim="800000"/>
            <a:headEnd type="arrow" w="med" len="med"/>
            <a:tailEnd type="arrow" w="med" len="med"/>
          </a:ln>
          <a:effectLst/>
        </p:spPr>
      </p:cxnSp>
      <p:cxnSp>
        <p:nvCxnSpPr>
          <p:cNvPr id="27764" name="AutoShape 116"/>
          <p:cNvCxnSpPr>
            <a:cxnSpLocks noChangeShapeType="1"/>
            <a:stCxn id="0" idx="1"/>
            <a:endCxn id="0" idx="1"/>
          </p:cNvCxnSpPr>
          <p:nvPr/>
        </p:nvCxnSpPr>
        <p:spPr bwMode="auto">
          <a:xfrm rot="10800000" flipH="1">
            <a:off x="2147888" y="814388"/>
            <a:ext cx="1587" cy="296862"/>
          </a:xfrm>
          <a:prstGeom prst="bentConnector3">
            <a:avLst>
              <a:gd name="adj1" fmla="val -14400000"/>
            </a:avLst>
          </a:prstGeom>
          <a:noFill/>
          <a:ln w="9525">
            <a:solidFill>
              <a:srgbClr val="0066FF"/>
            </a:solidFill>
            <a:prstDash val="dash"/>
            <a:miter lim="800000"/>
            <a:headEnd type="arrow" w="med" len="med"/>
            <a:tailEnd type="arrow" w="med" len="med"/>
          </a:ln>
          <a:effectLst/>
        </p:spPr>
      </p:cxnSp>
      <p:sp>
        <p:nvSpPr>
          <p:cNvPr id="27823" name="Text Box 52"/>
          <p:cNvSpPr txBox="1">
            <a:spLocks noChangeArrowheads="1"/>
          </p:cNvSpPr>
          <p:nvPr/>
        </p:nvSpPr>
        <p:spPr bwMode="auto">
          <a:xfrm>
            <a:off x="2733675" y="419100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B0-86</a:t>
            </a:r>
          </a:p>
        </p:txBody>
      </p:sp>
      <p:sp>
        <p:nvSpPr>
          <p:cNvPr id="27824" name="Text Box 52"/>
          <p:cNvSpPr txBox="1">
            <a:spLocks noChangeArrowheads="1"/>
          </p:cNvSpPr>
          <p:nvPr/>
        </p:nvSpPr>
        <p:spPr bwMode="auto">
          <a:xfrm>
            <a:off x="2208213" y="5114925"/>
            <a:ext cx="663575" cy="222250"/>
          </a:xfrm>
          <a:prstGeom prst="rect">
            <a:avLst/>
          </a:prstGeom>
          <a:solidFill>
            <a:srgbClr val="FFFF00"/>
          </a:solidFill>
          <a:ln w="9525">
            <a:solidFill>
              <a:schemeClr val="tx1"/>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B0-101</a:t>
            </a:r>
          </a:p>
        </p:txBody>
      </p:sp>
      <p:sp>
        <p:nvSpPr>
          <p:cNvPr id="27825" name="Text Box 52"/>
          <p:cNvSpPr txBox="1">
            <a:spLocks noChangeArrowheads="1"/>
          </p:cNvSpPr>
          <p:nvPr/>
        </p:nvSpPr>
        <p:spPr bwMode="auto">
          <a:xfrm>
            <a:off x="3978275" y="4795837"/>
            <a:ext cx="663575" cy="222250"/>
          </a:xfrm>
          <a:prstGeom prst="rect">
            <a:avLst/>
          </a:prstGeom>
          <a:solidFill>
            <a:srgbClr val="FFFF00"/>
          </a:solidFill>
          <a:ln w="9525">
            <a:solidFill>
              <a:schemeClr val="tx1"/>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B1-102</a:t>
            </a:r>
          </a:p>
        </p:txBody>
      </p:sp>
      <p:sp>
        <p:nvSpPr>
          <p:cNvPr id="27826" name="Text Box 52"/>
          <p:cNvSpPr txBox="1">
            <a:spLocks noChangeArrowheads="1"/>
          </p:cNvSpPr>
          <p:nvPr/>
        </p:nvSpPr>
        <p:spPr bwMode="auto">
          <a:xfrm>
            <a:off x="6483350" y="4487862"/>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B2-85</a:t>
            </a:r>
          </a:p>
        </p:txBody>
      </p:sp>
      <p:sp>
        <p:nvSpPr>
          <p:cNvPr id="27827" name="Text Box 52"/>
          <p:cNvSpPr txBox="1">
            <a:spLocks noChangeArrowheads="1"/>
          </p:cNvSpPr>
          <p:nvPr/>
        </p:nvSpPr>
        <p:spPr bwMode="auto">
          <a:xfrm>
            <a:off x="6389688" y="5532437"/>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B2-05</a:t>
            </a:r>
          </a:p>
        </p:txBody>
      </p:sp>
      <p:sp>
        <p:nvSpPr>
          <p:cNvPr id="27773" name="Line 125"/>
          <p:cNvSpPr>
            <a:spLocks noChangeShapeType="1"/>
          </p:cNvSpPr>
          <p:nvPr/>
        </p:nvSpPr>
        <p:spPr bwMode="auto">
          <a:xfrm>
            <a:off x="1770063" y="0"/>
            <a:ext cx="0" cy="6858000"/>
          </a:xfrm>
          <a:prstGeom prst="line">
            <a:avLst/>
          </a:prstGeom>
          <a:noFill/>
          <a:ln w="12700">
            <a:solidFill>
              <a:schemeClr val="folHlink"/>
            </a:solidFill>
            <a:prstDash val="lgDashDot"/>
            <a:round/>
            <a:headEnd/>
            <a:tailEnd/>
          </a:ln>
          <a:effectLst/>
        </p:spPr>
        <p:txBody>
          <a:bodyPr/>
          <a:lstStyle/>
          <a:p>
            <a:endParaRPr lang="en-GB"/>
          </a:p>
        </p:txBody>
      </p:sp>
      <p:sp>
        <p:nvSpPr>
          <p:cNvPr id="27774" name="Line 126"/>
          <p:cNvSpPr>
            <a:spLocks noChangeShapeType="1"/>
          </p:cNvSpPr>
          <p:nvPr/>
        </p:nvSpPr>
        <p:spPr bwMode="auto">
          <a:xfrm>
            <a:off x="3590925" y="0"/>
            <a:ext cx="0" cy="6858000"/>
          </a:xfrm>
          <a:prstGeom prst="line">
            <a:avLst/>
          </a:prstGeom>
          <a:noFill/>
          <a:ln w="12700">
            <a:solidFill>
              <a:schemeClr val="folHlink"/>
            </a:solidFill>
            <a:prstDash val="lgDashDot"/>
            <a:round/>
            <a:headEnd/>
            <a:tailEnd/>
          </a:ln>
          <a:effectLst/>
        </p:spPr>
        <p:txBody>
          <a:bodyPr/>
          <a:lstStyle/>
          <a:p>
            <a:endParaRPr lang="en-GB"/>
          </a:p>
        </p:txBody>
      </p:sp>
      <p:sp>
        <p:nvSpPr>
          <p:cNvPr id="27775" name="Line 127"/>
          <p:cNvSpPr>
            <a:spLocks noChangeShapeType="1"/>
          </p:cNvSpPr>
          <p:nvPr/>
        </p:nvSpPr>
        <p:spPr bwMode="auto">
          <a:xfrm>
            <a:off x="5715000" y="0"/>
            <a:ext cx="0" cy="6858000"/>
          </a:xfrm>
          <a:prstGeom prst="line">
            <a:avLst/>
          </a:prstGeom>
          <a:noFill/>
          <a:ln w="12700">
            <a:solidFill>
              <a:schemeClr val="folHlink"/>
            </a:solidFill>
            <a:prstDash val="lgDashDot"/>
            <a:round/>
            <a:headEnd/>
            <a:tailEnd/>
          </a:ln>
          <a:effectLst/>
        </p:spPr>
        <p:txBody>
          <a:bodyPr/>
          <a:lstStyle/>
          <a:p>
            <a:endParaRPr lang="en-GB"/>
          </a:p>
        </p:txBody>
      </p:sp>
      <p:sp>
        <p:nvSpPr>
          <p:cNvPr id="27776" name="Line 128"/>
          <p:cNvSpPr>
            <a:spLocks noChangeShapeType="1"/>
          </p:cNvSpPr>
          <p:nvPr/>
        </p:nvSpPr>
        <p:spPr bwMode="auto">
          <a:xfrm>
            <a:off x="7539038" y="0"/>
            <a:ext cx="0" cy="6858000"/>
          </a:xfrm>
          <a:prstGeom prst="line">
            <a:avLst/>
          </a:prstGeom>
          <a:noFill/>
          <a:ln w="12700">
            <a:solidFill>
              <a:schemeClr val="folHlink"/>
            </a:solidFill>
            <a:prstDash val="lgDashDot"/>
            <a:round/>
            <a:headEnd/>
            <a:tailEnd/>
          </a:ln>
          <a:effectLst/>
        </p:spPr>
        <p:txBody>
          <a:bodyPr/>
          <a:lstStyle/>
          <a:p>
            <a:endParaRPr lang="en-GB"/>
          </a:p>
        </p:txBody>
      </p:sp>
      <p:cxnSp>
        <p:nvCxnSpPr>
          <p:cNvPr id="27777" name="AutoShape 129"/>
          <p:cNvCxnSpPr>
            <a:cxnSpLocks noChangeShapeType="1"/>
            <a:stCxn id="0" idx="1"/>
            <a:endCxn id="0" idx="1"/>
          </p:cNvCxnSpPr>
          <p:nvPr/>
        </p:nvCxnSpPr>
        <p:spPr bwMode="auto">
          <a:xfrm rot="10800000" flipH="1" flipV="1">
            <a:off x="2147888" y="2046288"/>
            <a:ext cx="11112" cy="4324350"/>
          </a:xfrm>
          <a:prstGeom prst="bentConnector3">
            <a:avLst>
              <a:gd name="adj1" fmla="val -2700000"/>
            </a:avLst>
          </a:prstGeom>
          <a:noFill/>
          <a:ln w="9525">
            <a:solidFill>
              <a:srgbClr val="0066FF"/>
            </a:solidFill>
            <a:prstDash val="dash"/>
            <a:miter lim="800000"/>
            <a:headEnd type="arrow" w="med" len="med"/>
            <a:tailEnd type="arrow" w="med" len="med"/>
          </a:ln>
          <a:effectLst/>
        </p:spPr>
      </p:cxnSp>
      <p:cxnSp>
        <p:nvCxnSpPr>
          <p:cNvPr id="27778" name="AutoShape 130"/>
          <p:cNvCxnSpPr>
            <a:cxnSpLocks noChangeShapeType="1"/>
            <a:stCxn id="0" idx="3"/>
            <a:endCxn id="0" idx="1"/>
          </p:cNvCxnSpPr>
          <p:nvPr/>
        </p:nvCxnSpPr>
        <p:spPr bwMode="auto">
          <a:xfrm>
            <a:off x="2732088" y="814388"/>
            <a:ext cx="1304925" cy="604837"/>
          </a:xfrm>
          <a:prstGeom prst="bentConnector3">
            <a:avLst>
              <a:gd name="adj1" fmla="val 50000"/>
            </a:avLst>
          </a:prstGeom>
          <a:noFill/>
          <a:ln w="9525">
            <a:solidFill>
              <a:schemeClr val="tx1"/>
            </a:solidFill>
            <a:miter lim="800000"/>
            <a:headEnd/>
            <a:tailEnd type="triangle" w="med" len="med"/>
          </a:ln>
          <a:effectLst/>
        </p:spPr>
      </p:cxnSp>
      <p:cxnSp>
        <p:nvCxnSpPr>
          <p:cNvPr id="27779" name="AutoShape 131"/>
          <p:cNvCxnSpPr>
            <a:cxnSpLocks noChangeShapeType="1"/>
            <a:stCxn id="0" idx="3"/>
            <a:endCxn id="0" idx="1"/>
          </p:cNvCxnSpPr>
          <p:nvPr/>
        </p:nvCxnSpPr>
        <p:spPr bwMode="auto">
          <a:xfrm flipV="1">
            <a:off x="3095625" y="2046288"/>
            <a:ext cx="912813" cy="417512"/>
          </a:xfrm>
          <a:prstGeom prst="bentConnector3">
            <a:avLst>
              <a:gd name="adj1" fmla="val 49912"/>
            </a:avLst>
          </a:prstGeom>
          <a:noFill/>
          <a:ln w="9525">
            <a:solidFill>
              <a:schemeClr val="tx1"/>
            </a:solidFill>
            <a:miter lim="800000"/>
            <a:headEnd/>
            <a:tailEnd type="triangle" w="med" len="med"/>
          </a:ln>
          <a:effectLst/>
        </p:spPr>
      </p:cxnSp>
      <p:cxnSp>
        <p:nvCxnSpPr>
          <p:cNvPr id="27782" name="AutoShape 134"/>
          <p:cNvCxnSpPr>
            <a:cxnSpLocks noChangeShapeType="1"/>
            <a:stCxn id="0" idx="0"/>
            <a:endCxn id="0" idx="3"/>
          </p:cNvCxnSpPr>
          <p:nvPr/>
        </p:nvCxnSpPr>
        <p:spPr bwMode="auto">
          <a:xfrm rot="16200000">
            <a:off x="6226175" y="2684463"/>
            <a:ext cx="1570037" cy="300038"/>
          </a:xfrm>
          <a:prstGeom prst="bentConnector4">
            <a:avLst>
              <a:gd name="adj1" fmla="val 23255"/>
              <a:gd name="adj2" fmla="val 147616"/>
            </a:avLst>
          </a:prstGeom>
          <a:noFill/>
          <a:ln w="9525">
            <a:solidFill>
              <a:srgbClr val="0066FF"/>
            </a:solidFill>
            <a:prstDash val="dash"/>
            <a:miter lim="800000"/>
            <a:headEnd type="arrow" w="med" len="med"/>
            <a:tailEnd type="arrow" w="med" len="med"/>
          </a:ln>
          <a:effectLst/>
        </p:spPr>
      </p:cxnSp>
      <p:cxnSp>
        <p:nvCxnSpPr>
          <p:cNvPr id="27783" name="AutoShape 135"/>
          <p:cNvCxnSpPr>
            <a:cxnSpLocks noChangeShapeType="1"/>
          </p:cNvCxnSpPr>
          <p:nvPr/>
        </p:nvCxnSpPr>
        <p:spPr bwMode="auto">
          <a:xfrm flipV="1">
            <a:off x="5473700" y="5643562"/>
            <a:ext cx="915988" cy="642938"/>
          </a:xfrm>
          <a:prstGeom prst="bentConnector3">
            <a:avLst>
              <a:gd name="adj1" fmla="val 82495"/>
            </a:avLst>
          </a:prstGeom>
          <a:noFill/>
          <a:ln w="9525">
            <a:solidFill>
              <a:schemeClr val="tx1"/>
            </a:solidFill>
            <a:miter lim="800000"/>
            <a:headEnd/>
            <a:tailEnd type="triangle" w="med" len="med"/>
          </a:ln>
          <a:effectLst/>
        </p:spPr>
      </p:cxnSp>
      <p:cxnSp>
        <p:nvCxnSpPr>
          <p:cNvPr id="27784" name="AutoShape 136"/>
          <p:cNvCxnSpPr>
            <a:cxnSpLocks noChangeShapeType="1"/>
            <a:stCxn id="0" idx="3"/>
            <a:endCxn id="0" idx="3"/>
          </p:cNvCxnSpPr>
          <p:nvPr/>
        </p:nvCxnSpPr>
        <p:spPr bwMode="auto">
          <a:xfrm>
            <a:off x="8842375" y="2049463"/>
            <a:ext cx="1588" cy="3678237"/>
          </a:xfrm>
          <a:prstGeom prst="bentConnector3">
            <a:avLst>
              <a:gd name="adj1" fmla="val 14400000"/>
            </a:avLst>
          </a:prstGeom>
          <a:noFill/>
          <a:ln w="9525">
            <a:solidFill>
              <a:srgbClr val="0066FF"/>
            </a:solidFill>
            <a:prstDash val="dash"/>
            <a:miter lim="800000"/>
            <a:headEnd type="arrow" w="med" len="med"/>
            <a:tailEnd type="arrow" w="med" len="med"/>
          </a:ln>
          <a:effectLst/>
        </p:spPr>
      </p:cxnSp>
      <p:cxnSp>
        <p:nvCxnSpPr>
          <p:cNvPr id="27804" name="AutoShape 156"/>
          <p:cNvCxnSpPr>
            <a:cxnSpLocks noChangeShapeType="1"/>
          </p:cNvCxnSpPr>
          <p:nvPr/>
        </p:nvCxnSpPr>
        <p:spPr bwMode="auto">
          <a:xfrm rot="5400000">
            <a:off x="4449762" y="5441950"/>
            <a:ext cx="1465263" cy="1588"/>
          </a:xfrm>
          <a:prstGeom prst="bentConnector3">
            <a:avLst>
              <a:gd name="adj1" fmla="val 49944"/>
            </a:avLst>
          </a:prstGeom>
          <a:noFill/>
          <a:ln w="9525">
            <a:solidFill>
              <a:srgbClr val="0066FF"/>
            </a:solidFill>
            <a:prstDash val="dash"/>
            <a:miter lim="800000"/>
            <a:headEnd type="arrow" w="med" len="med"/>
            <a:tailEnd type="arrow" w="med" len="med"/>
          </a:ln>
          <a:effectLst/>
        </p:spPr>
      </p:cxnSp>
      <p:cxnSp>
        <p:nvCxnSpPr>
          <p:cNvPr id="27805" name="AutoShape 157"/>
          <p:cNvCxnSpPr>
            <a:cxnSpLocks noChangeShapeType="1"/>
          </p:cNvCxnSpPr>
          <p:nvPr/>
        </p:nvCxnSpPr>
        <p:spPr bwMode="auto">
          <a:xfrm flipV="1">
            <a:off x="7280275" y="4598987"/>
            <a:ext cx="977900" cy="627063"/>
          </a:xfrm>
          <a:prstGeom prst="bentConnector3">
            <a:avLst>
              <a:gd name="adj1" fmla="val 50000"/>
            </a:avLst>
          </a:prstGeom>
          <a:noFill/>
          <a:ln w="9525">
            <a:solidFill>
              <a:schemeClr val="tx1"/>
            </a:solidFill>
            <a:miter lim="800000"/>
            <a:headEnd/>
            <a:tailEnd type="triangle" w="med" len="med"/>
          </a:ln>
          <a:effectLst/>
        </p:spPr>
      </p:cxnSp>
      <p:sp>
        <p:nvSpPr>
          <p:cNvPr id="27829" name="Text Box 52"/>
          <p:cNvSpPr txBox="1">
            <a:spLocks noChangeArrowheads="1"/>
          </p:cNvSpPr>
          <p:nvPr/>
        </p:nvSpPr>
        <p:spPr bwMode="auto">
          <a:xfrm>
            <a:off x="2046288" y="4192587"/>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B0-84</a:t>
            </a:r>
          </a:p>
        </p:txBody>
      </p:sp>
      <p:sp>
        <p:nvSpPr>
          <p:cNvPr id="27830" name="Text Box 52"/>
          <p:cNvSpPr txBox="1">
            <a:spLocks noChangeArrowheads="1"/>
          </p:cNvSpPr>
          <p:nvPr/>
        </p:nvSpPr>
        <p:spPr bwMode="auto">
          <a:xfrm>
            <a:off x="2297113" y="4795837"/>
            <a:ext cx="663575" cy="222250"/>
          </a:xfrm>
          <a:prstGeom prst="rect">
            <a:avLst/>
          </a:prstGeom>
          <a:solidFill>
            <a:srgbClr val="FFFF00"/>
          </a:solidFill>
          <a:ln w="9525">
            <a:solidFill>
              <a:schemeClr val="tx1"/>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B0-102</a:t>
            </a:r>
          </a:p>
        </p:txBody>
      </p:sp>
      <p:cxnSp>
        <p:nvCxnSpPr>
          <p:cNvPr id="27811" name="AutoShape 163"/>
          <p:cNvCxnSpPr>
            <a:cxnSpLocks noChangeShapeType="1"/>
          </p:cNvCxnSpPr>
          <p:nvPr/>
        </p:nvCxnSpPr>
        <p:spPr bwMode="auto">
          <a:xfrm>
            <a:off x="4641850" y="4906962"/>
            <a:ext cx="1974850" cy="319088"/>
          </a:xfrm>
          <a:prstGeom prst="bentConnector3">
            <a:avLst>
              <a:gd name="adj1" fmla="val 33120"/>
            </a:avLst>
          </a:prstGeom>
          <a:noFill/>
          <a:ln w="9525">
            <a:solidFill>
              <a:schemeClr val="tx1"/>
            </a:solidFill>
            <a:miter lim="800000"/>
            <a:headEnd/>
            <a:tailEnd type="triangle" w="med" len="med"/>
          </a:ln>
          <a:effectLst/>
        </p:spPr>
      </p:cxnSp>
      <p:cxnSp>
        <p:nvCxnSpPr>
          <p:cNvPr id="27750" name="AutoShape 102"/>
          <p:cNvCxnSpPr>
            <a:cxnSpLocks noChangeShapeType="1"/>
            <a:stCxn id="0" idx="3"/>
            <a:endCxn id="0" idx="1"/>
          </p:cNvCxnSpPr>
          <p:nvPr/>
        </p:nvCxnSpPr>
        <p:spPr bwMode="auto">
          <a:xfrm flipV="1">
            <a:off x="2573338" y="1112838"/>
            <a:ext cx="2319337" cy="2622550"/>
          </a:xfrm>
          <a:prstGeom prst="bentConnector3">
            <a:avLst>
              <a:gd name="adj1" fmla="val 49968"/>
            </a:avLst>
          </a:prstGeom>
          <a:noFill/>
          <a:ln w="9525">
            <a:solidFill>
              <a:schemeClr val="tx1"/>
            </a:solidFill>
            <a:miter lim="800000"/>
            <a:headEnd/>
            <a:tailEnd type="triangle" w="med" len="med"/>
          </a:ln>
          <a:effectLst/>
        </p:spPr>
      </p:cxnSp>
      <p:cxnSp>
        <p:nvCxnSpPr>
          <p:cNvPr id="27817" name="AutoShape 169"/>
          <p:cNvCxnSpPr>
            <a:cxnSpLocks noChangeShapeType="1"/>
          </p:cNvCxnSpPr>
          <p:nvPr/>
        </p:nvCxnSpPr>
        <p:spPr bwMode="auto">
          <a:xfrm>
            <a:off x="4618038" y="3622675"/>
            <a:ext cx="1771650" cy="2359025"/>
          </a:xfrm>
          <a:prstGeom prst="bentConnector3">
            <a:avLst>
              <a:gd name="adj1" fmla="val 67741"/>
            </a:avLst>
          </a:prstGeom>
          <a:noFill/>
          <a:ln w="9525">
            <a:solidFill>
              <a:schemeClr val="tx1"/>
            </a:solidFill>
            <a:miter lim="800000"/>
            <a:headEnd/>
            <a:tailEnd type="triangle" w="med" len="med"/>
          </a:ln>
          <a:effectLst/>
        </p:spPr>
      </p:cxnSp>
      <p:cxnSp>
        <p:nvCxnSpPr>
          <p:cNvPr id="27818" name="AutoShape 170"/>
          <p:cNvCxnSpPr>
            <a:cxnSpLocks noChangeShapeType="1"/>
          </p:cNvCxnSpPr>
          <p:nvPr/>
        </p:nvCxnSpPr>
        <p:spPr bwMode="auto">
          <a:xfrm>
            <a:off x="4584700" y="3990975"/>
            <a:ext cx="1804988" cy="1990725"/>
          </a:xfrm>
          <a:prstGeom prst="bentConnector3">
            <a:avLst>
              <a:gd name="adj1" fmla="val 58926"/>
            </a:avLst>
          </a:prstGeom>
          <a:noFill/>
          <a:ln w="9525">
            <a:solidFill>
              <a:schemeClr val="tx1"/>
            </a:solidFill>
            <a:miter lim="800000"/>
            <a:headEnd/>
            <a:tailEnd type="triangle" w="med" len="med"/>
          </a:ln>
          <a:effectLst/>
        </p:spPr>
      </p:cxnSp>
      <p:cxnSp>
        <p:nvCxnSpPr>
          <p:cNvPr id="141" name="AutoShape 159"/>
          <p:cNvCxnSpPr>
            <a:cxnSpLocks noChangeShapeType="1"/>
          </p:cNvCxnSpPr>
          <p:nvPr/>
        </p:nvCxnSpPr>
        <p:spPr bwMode="auto">
          <a:xfrm>
            <a:off x="3178175" y="3235325"/>
            <a:ext cx="892175" cy="0"/>
          </a:xfrm>
          <a:prstGeom prst="straightConnector1">
            <a:avLst/>
          </a:prstGeom>
          <a:noFill/>
          <a:ln w="76200">
            <a:solidFill>
              <a:schemeClr val="accent1"/>
            </a:solidFill>
            <a:round/>
            <a:headEnd/>
            <a:tailEnd type="triangle" w="med" len="med"/>
          </a:ln>
          <a:effectLst/>
        </p:spPr>
      </p:cxnSp>
      <p:cxnSp>
        <p:nvCxnSpPr>
          <p:cNvPr id="142" name="AutoShape 74"/>
          <p:cNvCxnSpPr>
            <a:cxnSpLocks noChangeShapeType="1"/>
          </p:cNvCxnSpPr>
          <p:nvPr/>
        </p:nvCxnSpPr>
        <p:spPr bwMode="auto">
          <a:xfrm>
            <a:off x="4733925" y="3235325"/>
            <a:ext cx="3630612" cy="0"/>
          </a:xfrm>
          <a:prstGeom prst="straightConnector1">
            <a:avLst/>
          </a:prstGeom>
          <a:noFill/>
          <a:ln w="76200">
            <a:solidFill>
              <a:schemeClr val="accent1"/>
            </a:solidFill>
            <a:round/>
            <a:headEnd/>
            <a:tailEnd type="triangle" w="med" len="med"/>
          </a:ln>
          <a:effectLst/>
        </p:spPr>
      </p:cxnSp>
      <p:sp>
        <p:nvSpPr>
          <p:cNvPr id="143" name="Text Box 52"/>
          <p:cNvSpPr txBox="1">
            <a:spLocks noChangeArrowheads="1"/>
          </p:cNvSpPr>
          <p:nvPr/>
        </p:nvSpPr>
        <p:spPr bwMode="auto">
          <a:xfrm>
            <a:off x="4070350" y="3124200"/>
            <a:ext cx="663575" cy="222250"/>
          </a:xfrm>
          <a:prstGeom prst="rect">
            <a:avLst/>
          </a:prstGeom>
          <a:solidFill>
            <a:srgbClr val="FFC0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dirty="0">
                <a:ea typeface="ＭＳ Ｐゴシック" charset="-128"/>
              </a:rPr>
              <a:t>B1-105</a:t>
            </a:r>
          </a:p>
        </p:txBody>
      </p:sp>
      <p:sp>
        <p:nvSpPr>
          <p:cNvPr id="144" name="Text Box 52"/>
          <p:cNvSpPr txBox="1">
            <a:spLocks noChangeArrowheads="1"/>
          </p:cNvSpPr>
          <p:nvPr/>
        </p:nvSpPr>
        <p:spPr bwMode="auto">
          <a:xfrm>
            <a:off x="8364537" y="3124200"/>
            <a:ext cx="663575" cy="222250"/>
          </a:xfrm>
          <a:prstGeom prst="rect">
            <a:avLst/>
          </a:prstGeom>
          <a:solidFill>
            <a:srgbClr val="FFC0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dirty="0">
                <a:ea typeface="ＭＳ Ｐゴシック" charset="-128"/>
              </a:rPr>
              <a:t>B3-105</a:t>
            </a:r>
          </a:p>
        </p:txBody>
      </p:sp>
      <p:sp>
        <p:nvSpPr>
          <p:cNvPr id="145" name="Text Box 52"/>
          <p:cNvSpPr txBox="1">
            <a:spLocks noChangeArrowheads="1"/>
          </p:cNvSpPr>
          <p:nvPr/>
        </p:nvSpPr>
        <p:spPr bwMode="auto">
          <a:xfrm>
            <a:off x="2514600" y="3124200"/>
            <a:ext cx="663575" cy="222250"/>
          </a:xfrm>
          <a:prstGeom prst="rect">
            <a:avLst/>
          </a:prstGeom>
          <a:solidFill>
            <a:srgbClr val="FFC0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dirty="0">
                <a:ea typeface="ＭＳ Ｐゴシック" charset="-128"/>
              </a:rPr>
              <a:t>B0-105</a:t>
            </a:r>
          </a:p>
        </p:txBody>
      </p:sp>
      <p:cxnSp>
        <p:nvCxnSpPr>
          <p:cNvPr id="27781" name="AutoShape 133"/>
          <p:cNvCxnSpPr>
            <a:cxnSpLocks noChangeShapeType="1"/>
          </p:cNvCxnSpPr>
          <p:nvPr/>
        </p:nvCxnSpPr>
        <p:spPr bwMode="auto">
          <a:xfrm flipV="1">
            <a:off x="2730500" y="3286664"/>
            <a:ext cx="1341168" cy="334425"/>
          </a:xfrm>
          <a:prstGeom prst="bentConnector3">
            <a:avLst>
              <a:gd name="adj1" fmla="val 50000"/>
            </a:avLst>
          </a:prstGeom>
          <a:noFill/>
          <a:ln w="9525">
            <a:solidFill>
              <a:schemeClr val="tx1"/>
            </a:solidFill>
            <a:miter lim="800000"/>
            <a:headEnd/>
            <a:tailEnd type="triangle" w="med" len="med"/>
          </a:ln>
          <a:effectLst/>
        </p:spPr>
      </p:cxnSp>
      <p:cxnSp>
        <p:nvCxnSpPr>
          <p:cNvPr id="27780" name="AutoShape 132"/>
          <p:cNvCxnSpPr>
            <a:cxnSpLocks noChangeShapeType="1"/>
          </p:cNvCxnSpPr>
          <p:nvPr/>
        </p:nvCxnSpPr>
        <p:spPr bwMode="auto">
          <a:xfrm flipV="1">
            <a:off x="2573338" y="3200400"/>
            <a:ext cx="1498330" cy="788990"/>
          </a:xfrm>
          <a:prstGeom prst="bentConnector3">
            <a:avLst>
              <a:gd name="adj1" fmla="val 50000"/>
            </a:avLst>
          </a:prstGeom>
          <a:noFill/>
          <a:ln w="9525">
            <a:solidFill>
              <a:schemeClr val="tx1"/>
            </a:solidFill>
            <a:miter lim="800000"/>
            <a:headEnd/>
            <a:tailEnd type="triangle" w="med" len="med"/>
          </a:ln>
          <a:effectLst/>
        </p:spPr>
      </p:cxnSp>
      <p:cxnSp>
        <p:nvCxnSpPr>
          <p:cNvPr id="27741" name="AutoShape 93"/>
          <p:cNvCxnSpPr>
            <a:cxnSpLocks noChangeShapeType="1"/>
            <a:endCxn id="144" idx="1"/>
          </p:cNvCxnSpPr>
          <p:nvPr/>
        </p:nvCxnSpPr>
        <p:spPr bwMode="auto">
          <a:xfrm>
            <a:off x="7126288" y="2924175"/>
            <a:ext cx="1238249" cy="311150"/>
          </a:xfrm>
          <a:prstGeom prst="bentConnector3">
            <a:avLst>
              <a:gd name="adj1" fmla="val 50000"/>
            </a:avLst>
          </a:prstGeom>
          <a:noFill/>
          <a:ln w="9525">
            <a:solidFill>
              <a:schemeClr val="tx1"/>
            </a:solidFill>
            <a:miter lim="800000"/>
            <a:headEnd/>
            <a:tailEnd type="triangle" w="med" len="med"/>
          </a:ln>
          <a:effectLst/>
        </p:spPr>
      </p:cxnSp>
      <p:cxnSp>
        <p:nvCxnSpPr>
          <p:cNvPr id="27738" name="AutoShape 90"/>
          <p:cNvCxnSpPr>
            <a:cxnSpLocks noChangeShapeType="1"/>
            <a:stCxn id="143" idx="3"/>
          </p:cNvCxnSpPr>
          <p:nvPr/>
        </p:nvCxnSpPr>
        <p:spPr bwMode="auto">
          <a:xfrm flipV="1">
            <a:off x="4733925" y="2924177"/>
            <a:ext cx="1808163" cy="311148"/>
          </a:xfrm>
          <a:prstGeom prst="bentConnector3">
            <a:avLst>
              <a:gd name="adj1" fmla="val 50000"/>
            </a:avLst>
          </a:prstGeom>
          <a:noFill/>
          <a:ln w="9525">
            <a:solidFill>
              <a:schemeClr val="tx1"/>
            </a:solidFill>
            <a:miter lim="800000"/>
            <a:headEnd/>
            <a:tailEnd type="triangl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23</a:t>
            </a:fld>
            <a:endParaRPr lang="en-US"/>
          </a:p>
        </p:txBody>
      </p:sp>
      <p:sp>
        <p:nvSpPr>
          <p:cNvPr id="3" name="Title 2"/>
          <p:cNvSpPr>
            <a:spLocks noGrp="1"/>
          </p:cNvSpPr>
          <p:nvPr>
            <p:ph type="title"/>
          </p:nvPr>
        </p:nvSpPr>
        <p:spPr/>
        <p:txBody>
          <a:bodyPr anchor="ctr"/>
          <a:lstStyle/>
          <a:p>
            <a:pPr algn="ctr"/>
            <a:r>
              <a:rPr lang="en-US" dirty="0" smtClean="0"/>
              <a:t>Mitigating the Risks</a:t>
            </a:r>
            <a:endParaRPr lang="en-GB" dirty="0"/>
          </a:p>
        </p:txBody>
      </p:sp>
      <p:sp>
        <p:nvSpPr>
          <p:cNvPr id="4" name="Content Placeholder 3"/>
          <p:cNvSpPr>
            <a:spLocks noGrp="1"/>
          </p:cNvSpPr>
          <p:nvPr>
            <p:ph idx="1"/>
          </p:nvPr>
        </p:nvSpPr>
        <p:spPr>
          <a:xfrm>
            <a:off x="457200" y="1600200"/>
            <a:ext cx="8229600" cy="4953000"/>
          </a:xfrm>
        </p:spPr>
        <p:txBody>
          <a:bodyPr>
            <a:normAutofit fontScale="62500" lnSpcReduction="20000"/>
          </a:bodyPr>
          <a:lstStyle/>
          <a:p>
            <a:r>
              <a:rPr lang="en-US" dirty="0" smtClean="0"/>
              <a:t>Deployment of block upgrades was chosen to resolve many identified risks</a:t>
            </a:r>
          </a:p>
          <a:p>
            <a:r>
              <a:rPr lang="en-US" dirty="0" smtClean="0"/>
              <a:t>Timing and sizing of the block upgrades are in response to need for </a:t>
            </a:r>
          </a:p>
          <a:p>
            <a:pPr lvl="1"/>
            <a:r>
              <a:rPr lang="en-US" dirty="0" smtClean="0"/>
              <a:t>Mature standards</a:t>
            </a:r>
          </a:p>
          <a:p>
            <a:pPr lvl="1"/>
            <a:r>
              <a:rPr lang="en-US" dirty="0" smtClean="0"/>
              <a:t>Integrated air and ground solutions</a:t>
            </a:r>
          </a:p>
          <a:p>
            <a:pPr lvl="1"/>
            <a:r>
              <a:rPr lang="en-US" dirty="0" smtClean="0"/>
              <a:t>Establishment of positive business cases for level of equipage and infrastructure costs</a:t>
            </a:r>
          </a:p>
          <a:p>
            <a:r>
              <a:rPr lang="en-US" dirty="0" smtClean="0"/>
              <a:t>Block “0” optimizes current onboard equipage and provides baseline</a:t>
            </a:r>
          </a:p>
          <a:p>
            <a:pPr lvl="1"/>
            <a:r>
              <a:rPr lang="en-US" sz="3200" dirty="0" smtClean="0"/>
              <a:t>Gap analysis underway for any missing elements impeding implementation</a:t>
            </a:r>
            <a:endParaRPr lang="en-US" dirty="0" smtClean="0"/>
          </a:p>
          <a:p>
            <a:r>
              <a:rPr lang="en-US" dirty="0" smtClean="0"/>
              <a:t>Capabilities lacking specific maturity in content or described benefit are purposefully placed in later block upgrades</a:t>
            </a:r>
          </a:p>
          <a:p>
            <a:r>
              <a:rPr lang="en-US" dirty="0" smtClean="0"/>
              <a:t>Block upgrades respond to issue of non-homogeneous deployment across regions</a:t>
            </a:r>
          </a:p>
          <a:p>
            <a:pPr lvl="1"/>
            <a:r>
              <a:rPr lang="en-US" dirty="0" smtClean="0"/>
              <a:t>Block components are intended to interoperate seamlessly independent of how they are implemented in neighboring States</a:t>
            </a:r>
          </a:p>
          <a:p>
            <a:pPr lvl="1"/>
            <a:r>
              <a:rPr lang="en-US" dirty="0" smtClean="0"/>
              <a:t>Ensures procedures, training, policy, and other “infrastructure” are consistent </a:t>
            </a:r>
          </a:p>
          <a:p>
            <a:pPr lvl="2"/>
            <a:r>
              <a:rPr lang="en-US" sz="2600" dirty="0" smtClean="0"/>
              <a:t>For safe transition to more capable airspace</a:t>
            </a:r>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24</a:t>
            </a:fld>
            <a:endParaRPr lang="en-US"/>
          </a:p>
        </p:txBody>
      </p:sp>
      <p:sp>
        <p:nvSpPr>
          <p:cNvPr id="3" name="Title 2"/>
          <p:cNvSpPr>
            <a:spLocks noGrp="1"/>
          </p:cNvSpPr>
          <p:nvPr>
            <p:ph type="title"/>
          </p:nvPr>
        </p:nvSpPr>
        <p:spPr/>
        <p:txBody>
          <a:bodyPr anchor="ctr" anchorCtr="0"/>
          <a:lstStyle/>
          <a:p>
            <a:r>
              <a:rPr lang="en-US" dirty="0" smtClean="0"/>
              <a:t>Step 3 </a:t>
            </a:r>
            <a:br>
              <a:rPr lang="en-US" dirty="0" smtClean="0"/>
            </a:br>
            <a:r>
              <a:rPr lang="en-US" sz="3600" dirty="0" smtClean="0"/>
              <a:t>Global Rollout &amp; Feedback</a:t>
            </a:r>
            <a:endParaRPr lang="en-GB" dirty="0"/>
          </a:p>
        </p:txBody>
      </p:sp>
      <p:sp>
        <p:nvSpPr>
          <p:cNvPr id="4" name="Content Placeholder 3"/>
          <p:cNvSpPr>
            <a:spLocks noGrp="1"/>
          </p:cNvSpPr>
          <p:nvPr>
            <p:ph idx="1"/>
          </p:nvPr>
        </p:nvSpPr>
        <p:spPr>
          <a:xfrm>
            <a:off x="304800" y="1676400"/>
            <a:ext cx="8534400" cy="4191000"/>
          </a:xfrm>
        </p:spPr>
        <p:txBody>
          <a:bodyPr>
            <a:normAutofit/>
          </a:bodyPr>
          <a:lstStyle/>
          <a:p>
            <a:r>
              <a:rPr lang="en-US" sz="2800" dirty="0" smtClean="0"/>
              <a:t>Held Global Air Navigation Industry Symposium (GANIS) in S</a:t>
            </a:r>
            <a:r>
              <a:rPr lang="en-US" sz="2400" dirty="0" smtClean="0"/>
              <a:t>eptember 2011</a:t>
            </a:r>
          </a:p>
          <a:p>
            <a:pPr lvl="1"/>
            <a:r>
              <a:rPr lang="en-US" sz="2400" dirty="0" smtClean="0"/>
              <a:t>Facilitated over 500 participants from Industry, States and International Organizations to gain insight</a:t>
            </a:r>
          </a:p>
          <a:p>
            <a:pPr marL="735013" lvl="1" indent="-220663"/>
            <a:r>
              <a:rPr lang="en-US" sz="2400" dirty="0" smtClean="0"/>
              <a:t>Ultimately commit to the initiative</a:t>
            </a:r>
          </a:p>
          <a:p>
            <a:pPr lvl="1"/>
            <a:r>
              <a:rPr lang="en-US" sz="2400" dirty="0" smtClean="0"/>
              <a:t>Platform established to enable continuous feedback</a:t>
            </a:r>
            <a:endParaRPr lang="en-US" sz="2700" dirty="0" smtClean="0"/>
          </a:p>
          <a:p>
            <a:pPr algn="ctr">
              <a:buNone/>
            </a:pPr>
            <a:r>
              <a:rPr lang="en-US" sz="2400" dirty="0" smtClean="0">
                <a:hlinkClick r:id="rId3"/>
              </a:rPr>
              <a:t>http://www2.icao.int/en/GANIS/Pages/Documentation.aspx</a:t>
            </a:r>
            <a:endParaRPr lang="en-US" sz="2400" dirty="0" smtClean="0"/>
          </a:p>
          <a:p>
            <a:endParaRPr lang="en-US" dirty="0" smtClean="0"/>
          </a:p>
          <a:p>
            <a:pPr>
              <a:buNone/>
            </a:pPr>
            <a:endParaRPr lang="en-US" sz="2400" dirty="0" smtClean="0"/>
          </a:p>
          <a:p>
            <a:pPr>
              <a:buNone/>
            </a:pPr>
            <a:endParaRPr lang="en-US" sz="2400" dirty="0" smtClean="0"/>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Step 3 </a:t>
            </a:r>
            <a:br>
              <a:rPr lang="en-US" dirty="0"/>
            </a:br>
            <a:r>
              <a:rPr lang="en-US" sz="3000" dirty="0"/>
              <a:t>Global Rollout &amp; Preparation for AN-Conf/12</a:t>
            </a:r>
            <a:endParaRPr lang="en-GB" sz="3000" dirty="0"/>
          </a:p>
        </p:txBody>
      </p:sp>
      <p:graphicFrame>
        <p:nvGraphicFramePr>
          <p:cNvPr id="9" name="Content Placeholder 8"/>
          <p:cNvGraphicFramePr>
            <a:graphicFrameLocks noGrp="1"/>
          </p:cNvGraphicFramePr>
          <p:nvPr>
            <p:ph sz="half" idx="1"/>
          </p:nvPr>
        </p:nvGraphicFramePr>
        <p:xfrm>
          <a:off x="457200" y="1600200"/>
          <a:ext cx="4038600" cy="3048002"/>
        </p:xfrm>
        <a:graphic>
          <a:graphicData uri="http://schemas.openxmlformats.org/drawingml/2006/table">
            <a:tbl>
              <a:tblPr firstRow="1" bandRow="1">
                <a:tableStyleId>{10A1B5D5-9B99-4C35-A422-299274C87663}</a:tableStyleId>
              </a:tblPr>
              <a:tblGrid>
                <a:gridCol w="2514600"/>
                <a:gridCol w="1524000"/>
              </a:tblGrid>
              <a:tr h="394511">
                <a:tc gridSpan="2">
                  <a:txBody>
                    <a:bodyPr/>
                    <a:lstStyle/>
                    <a:p>
                      <a:pPr algn="ctr"/>
                      <a:r>
                        <a:rPr lang="en-US" dirty="0" smtClean="0">
                          <a:solidFill>
                            <a:schemeClr val="tx1"/>
                          </a:solidFill>
                        </a:rPr>
                        <a:t>ASBU International Briefings -2012 </a:t>
                      </a:r>
                      <a:endParaRPr lang="en-GB" dirty="0">
                        <a:solidFill>
                          <a:schemeClr val="tx1"/>
                        </a:solidFill>
                      </a:endParaRPr>
                    </a:p>
                  </a:txBody>
                  <a:tcPr anchor="ctr"/>
                </a:tc>
                <a:tc hMerge="1">
                  <a:txBody>
                    <a:bodyPr/>
                    <a:lstStyle/>
                    <a:p>
                      <a:endParaRPr lang="en-GB" dirty="0"/>
                    </a:p>
                  </a:txBody>
                  <a:tcPr/>
                </a:tc>
              </a:tr>
              <a:tr h="394511">
                <a:tc>
                  <a:txBody>
                    <a:bodyPr/>
                    <a:lstStyle/>
                    <a:p>
                      <a:r>
                        <a:rPr lang="en-US" b="1" dirty="0" smtClean="0">
                          <a:solidFill>
                            <a:srgbClr val="00B050"/>
                          </a:solidFill>
                        </a:rPr>
                        <a:t>Cairo</a:t>
                      </a:r>
                      <a:endParaRPr lang="en-GB" b="1" dirty="0">
                        <a:solidFill>
                          <a:srgbClr val="00B050"/>
                        </a:solidFill>
                      </a:endParaRPr>
                    </a:p>
                  </a:txBody>
                  <a:tcPr anchor="ctr"/>
                </a:tc>
                <a:tc>
                  <a:txBody>
                    <a:bodyPr/>
                    <a:lstStyle/>
                    <a:p>
                      <a:pPr algn="r"/>
                      <a:r>
                        <a:rPr lang="en-US" b="1" dirty="0" smtClean="0">
                          <a:solidFill>
                            <a:srgbClr val="00B050"/>
                          </a:solidFill>
                        </a:rPr>
                        <a:t>30 January</a:t>
                      </a:r>
                      <a:endParaRPr lang="en-GB" b="1" dirty="0">
                        <a:solidFill>
                          <a:srgbClr val="00B050"/>
                        </a:solidFill>
                      </a:endParaRPr>
                    </a:p>
                  </a:txBody>
                  <a:tcPr anchor="ctr"/>
                </a:tc>
              </a:tr>
              <a:tr h="680936">
                <a:tc>
                  <a:txBody>
                    <a:bodyPr/>
                    <a:lstStyle/>
                    <a:p>
                      <a:r>
                        <a:rPr lang="en-US" b="1" dirty="0" smtClean="0">
                          <a:solidFill>
                            <a:srgbClr val="00B050"/>
                          </a:solidFill>
                        </a:rPr>
                        <a:t>Moscow</a:t>
                      </a:r>
                      <a:endParaRPr lang="en-GB" b="1" dirty="0">
                        <a:solidFill>
                          <a:srgbClr val="00B050"/>
                        </a:solidFill>
                      </a:endParaRPr>
                    </a:p>
                  </a:txBody>
                  <a:tcPr anchor="ctr"/>
                </a:tc>
                <a:tc>
                  <a:txBody>
                    <a:bodyPr/>
                    <a:lstStyle/>
                    <a:p>
                      <a:pPr algn="r"/>
                      <a:r>
                        <a:rPr lang="en-US" b="1" dirty="0" smtClean="0">
                          <a:solidFill>
                            <a:srgbClr val="00B050"/>
                          </a:solidFill>
                        </a:rPr>
                        <a:t>20 March</a:t>
                      </a:r>
                      <a:endParaRPr lang="en-GB" b="1" dirty="0">
                        <a:solidFill>
                          <a:srgbClr val="00B050"/>
                        </a:solidFill>
                      </a:endParaRPr>
                    </a:p>
                  </a:txBody>
                  <a:tcPr anchor="ctr"/>
                </a:tc>
              </a:tr>
              <a:tr h="394511">
                <a:tc>
                  <a:txBody>
                    <a:bodyPr/>
                    <a:lstStyle/>
                    <a:p>
                      <a:r>
                        <a:rPr lang="en-US" b="1" dirty="0" smtClean="0">
                          <a:solidFill>
                            <a:srgbClr val="00B050"/>
                          </a:solidFill>
                        </a:rPr>
                        <a:t>Kampala </a:t>
                      </a:r>
                      <a:endParaRPr lang="en-GB" b="1" dirty="0">
                        <a:solidFill>
                          <a:srgbClr val="00B050"/>
                        </a:solidFill>
                      </a:endParaRPr>
                    </a:p>
                  </a:txBody>
                  <a:tcPr anchor="ctr"/>
                </a:tc>
                <a:tc>
                  <a:txBody>
                    <a:bodyPr/>
                    <a:lstStyle/>
                    <a:p>
                      <a:pPr algn="r"/>
                      <a:r>
                        <a:rPr lang="en-US" b="1" dirty="0" smtClean="0">
                          <a:solidFill>
                            <a:srgbClr val="00B050"/>
                          </a:solidFill>
                        </a:rPr>
                        <a:t>27 March</a:t>
                      </a:r>
                      <a:endParaRPr lang="en-GB" b="1" dirty="0">
                        <a:solidFill>
                          <a:srgbClr val="00B050"/>
                        </a:solidFill>
                      </a:endParaRPr>
                    </a:p>
                  </a:txBody>
                  <a:tcPr anchor="ctr"/>
                </a:tc>
              </a:tr>
              <a:tr h="394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Lima</a:t>
                      </a:r>
                      <a:endParaRPr lang="en-GB" b="1" dirty="0"/>
                    </a:p>
                  </a:txBody>
                  <a:tcPr anchor="ctr"/>
                </a:tc>
                <a:tc>
                  <a:txBody>
                    <a:bodyPr/>
                    <a:lstStyle/>
                    <a:p>
                      <a:pPr algn="r"/>
                      <a:r>
                        <a:rPr lang="en-GB" b="1" dirty="0" smtClean="0"/>
                        <a:t>15 May</a:t>
                      </a:r>
                      <a:endParaRPr lang="en-GB" b="1" dirty="0"/>
                    </a:p>
                  </a:txBody>
                  <a:tcPr anchor="ctr"/>
                </a:tc>
              </a:tr>
              <a:tr h="394511">
                <a:tc>
                  <a:txBody>
                    <a:bodyPr/>
                    <a:lstStyle/>
                    <a:p>
                      <a:r>
                        <a:rPr lang="en-US" b="1" dirty="0" smtClean="0"/>
                        <a:t>Mexico City</a:t>
                      </a:r>
                      <a:endParaRPr lang="en-GB" b="1" dirty="0"/>
                    </a:p>
                  </a:txBody>
                  <a:tcPr anchor="ctr"/>
                </a:tc>
                <a:tc>
                  <a:txBody>
                    <a:bodyPr/>
                    <a:lstStyle/>
                    <a:p>
                      <a:pPr algn="r"/>
                      <a:r>
                        <a:rPr lang="en-US" b="1" dirty="0" smtClean="0"/>
                        <a:t>23 May </a:t>
                      </a:r>
                      <a:endParaRPr lang="en-GB" b="1" dirty="0"/>
                    </a:p>
                  </a:txBody>
                  <a:tcPr anchor="ctr"/>
                </a:tc>
              </a:tr>
              <a:tr h="394511">
                <a:tc>
                  <a:txBody>
                    <a:bodyPr/>
                    <a:lstStyle/>
                    <a:p>
                      <a:r>
                        <a:rPr lang="en-US" b="1" dirty="0" smtClean="0"/>
                        <a:t>Dominican</a:t>
                      </a:r>
                      <a:r>
                        <a:rPr lang="en-US" b="1" baseline="0" dirty="0" smtClean="0"/>
                        <a:t> Republic</a:t>
                      </a:r>
                      <a:endParaRPr lang="en-GB" b="1" dirty="0"/>
                    </a:p>
                  </a:txBody>
                  <a:tcPr anchor="ctr"/>
                </a:tc>
                <a:tc>
                  <a:txBody>
                    <a:bodyPr/>
                    <a:lstStyle/>
                    <a:p>
                      <a:pPr algn="r"/>
                      <a:r>
                        <a:rPr lang="en-US" b="1" dirty="0" smtClean="0"/>
                        <a:t>10 July</a:t>
                      </a:r>
                      <a:endParaRPr lang="en-GB" b="1" dirty="0"/>
                    </a:p>
                  </a:txBody>
                  <a:tcPr anchor="ctr"/>
                </a:tc>
              </a:tr>
            </a:tbl>
          </a:graphicData>
        </a:graphic>
      </p:graphicFrame>
      <p:graphicFrame>
        <p:nvGraphicFramePr>
          <p:cNvPr id="10" name="Content Placeholder 9"/>
          <p:cNvGraphicFramePr>
            <a:graphicFrameLocks noGrp="1"/>
          </p:cNvGraphicFramePr>
          <p:nvPr>
            <p:ph sz="half" idx="2"/>
          </p:nvPr>
        </p:nvGraphicFramePr>
        <p:xfrm>
          <a:off x="4648200" y="1600200"/>
          <a:ext cx="4038601" cy="3947160"/>
        </p:xfrm>
        <a:graphic>
          <a:graphicData uri="http://schemas.openxmlformats.org/drawingml/2006/table">
            <a:tbl>
              <a:tblPr firstRow="1" bandRow="1">
                <a:tableStyleId>{10A1B5D5-9B99-4C35-A422-299274C87663}</a:tableStyleId>
              </a:tblPr>
              <a:tblGrid>
                <a:gridCol w="1828800"/>
                <a:gridCol w="2209801"/>
              </a:tblGrid>
              <a:tr h="381000">
                <a:tc gridSpan="2">
                  <a:txBody>
                    <a:bodyPr/>
                    <a:lstStyle/>
                    <a:p>
                      <a:pPr algn="ctr"/>
                      <a:r>
                        <a:rPr lang="en-US" dirty="0" smtClean="0">
                          <a:solidFill>
                            <a:schemeClr val="tx1"/>
                          </a:solidFill>
                        </a:rPr>
                        <a:t>ASBU Workshops -2012</a:t>
                      </a:r>
                      <a:endParaRPr lang="en-GB" dirty="0">
                        <a:solidFill>
                          <a:schemeClr val="tx1"/>
                        </a:solidFill>
                      </a:endParaRPr>
                    </a:p>
                  </a:txBody>
                  <a:tcPr anchor="ctr"/>
                </a:tc>
                <a:tc hMerge="1">
                  <a:txBody>
                    <a:bodyPr/>
                    <a:lstStyle/>
                    <a:p>
                      <a:endParaRPr lang="en-GB" dirty="0"/>
                    </a:p>
                  </a:txBody>
                  <a:tcPr/>
                </a:tc>
              </a:tr>
              <a:tr h="381000">
                <a:tc>
                  <a:txBody>
                    <a:bodyPr/>
                    <a:lstStyle/>
                    <a:p>
                      <a:r>
                        <a:rPr lang="en-US" b="1" dirty="0" smtClean="0">
                          <a:solidFill>
                            <a:srgbClr val="00B050"/>
                          </a:solidFill>
                        </a:rPr>
                        <a:t>Mexico City</a:t>
                      </a:r>
                      <a:endParaRPr lang="en-GB" b="1" dirty="0">
                        <a:solidFill>
                          <a:srgbClr val="00B050"/>
                        </a:solidFill>
                      </a:endParaRPr>
                    </a:p>
                  </a:txBody>
                  <a:tcPr anchor="ctr"/>
                </a:tc>
                <a:tc>
                  <a:txBody>
                    <a:bodyPr/>
                    <a:lstStyle/>
                    <a:p>
                      <a:pPr algn="r"/>
                      <a:r>
                        <a:rPr lang="en-US" b="1" strike="noStrike" baseline="0" dirty="0" smtClean="0">
                          <a:solidFill>
                            <a:srgbClr val="00B050"/>
                          </a:solidFill>
                        </a:rPr>
                        <a:t>27February-02 March </a:t>
                      </a:r>
                      <a:endParaRPr lang="en-GB" b="1" strike="noStrike" dirty="0">
                        <a:solidFill>
                          <a:srgbClr val="00B050"/>
                        </a:solidFill>
                      </a:endParaRPr>
                    </a:p>
                  </a:txBody>
                  <a:tcPr anchor="ctr"/>
                </a:tc>
              </a:tr>
              <a:tr h="381000">
                <a:tc>
                  <a:txBody>
                    <a:bodyPr/>
                    <a:lstStyle/>
                    <a:p>
                      <a:r>
                        <a:rPr lang="en-US" b="1" dirty="0" smtClean="0">
                          <a:solidFill>
                            <a:srgbClr val="00B050"/>
                          </a:solidFill>
                        </a:rPr>
                        <a:t>Lima</a:t>
                      </a:r>
                      <a:endParaRPr lang="en-GB" b="1" dirty="0">
                        <a:solidFill>
                          <a:srgbClr val="00B050"/>
                        </a:solidFill>
                      </a:endParaRPr>
                    </a:p>
                  </a:txBody>
                  <a:tcPr anchor="ctr"/>
                </a:tc>
                <a:tc>
                  <a:txBody>
                    <a:bodyPr/>
                    <a:lstStyle/>
                    <a:p>
                      <a:pPr algn="r"/>
                      <a:r>
                        <a:rPr lang="en-US" b="1" dirty="0" smtClean="0">
                          <a:solidFill>
                            <a:srgbClr val="00B050"/>
                          </a:solidFill>
                        </a:rPr>
                        <a:t>16-20 April</a:t>
                      </a:r>
                      <a:endParaRPr lang="en-GB" b="1" dirty="0">
                        <a:solidFill>
                          <a:srgbClr val="00B050"/>
                        </a:solidFill>
                      </a:endParaRPr>
                    </a:p>
                  </a:txBody>
                  <a:tcPr anchor="ctr"/>
                </a:tc>
              </a:tr>
              <a:tr h="381000">
                <a:tc>
                  <a:txBody>
                    <a:bodyPr/>
                    <a:lstStyle/>
                    <a:p>
                      <a:r>
                        <a:rPr lang="en-US" b="1" dirty="0" smtClean="0">
                          <a:solidFill>
                            <a:srgbClr val="00B050"/>
                          </a:solidFill>
                        </a:rPr>
                        <a:t>Bangkok</a:t>
                      </a:r>
                      <a:endParaRPr lang="en-GB" b="1" dirty="0">
                        <a:solidFill>
                          <a:srgbClr val="00B050"/>
                        </a:solidFill>
                      </a:endParaRPr>
                    </a:p>
                  </a:txBody>
                  <a:tcPr anchor="ctr"/>
                </a:tc>
                <a:tc>
                  <a:txBody>
                    <a:bodyPr/>
                    <a:lstStyle/>
                    <a:p>
                      <a:pPr algn="r"/>
                      <a:r>
                        <a:rPr lang="en-US" b="1" dirty="0" smtClean="0">
                          <a:solidFill>
                            <a:srgbClr val="00B050"/>
                          </a:solidFill>
                        </a:rPr>
                        <a:t>14-18 May</a:t>
                      </a:r>
                      <a:endParaRPr lang="en-GB" b="1" dirty="0">
                        <a:solidFill>
                          <a:srgbClr val="00B050"/>
                        </a:solidFill>
                      </a:endParaRPr>
                    </a:p>
                  </a:txBody>
                  <a:tcPr anchor="ctr"/>
                </a:tc>
              </a:tr>
              <a:tr h="381000">
                <a:tc>
                  <a:txBody>
                    <a:bodyPr/>
                    <a:lstStyle/>
                    <a:p>
                      <a:r>
                        <a:rPr lang="en-GB" b="1" dirty="0" smtClean="0"/>
                        <a:t>Nadi  (Sponsored</a:t>
                      </a:r>
                      <a:r>
                        <a:rPr lang="en-GB" b="1" baseline="0" dirty="0" smtClean="0"/>
                        <a:t> by  Fiji) </a:t>
                      </a:r>
                      <a:endParaRPr lang="en-GB" b="1" dirty="0"/>
                    </a:p>
                  </a:txBody>
                  <a:tcPr anchor="ctr"/>
                </a:tc>
                <a:tc>
                  <a:txBody>
                    <a:bodyPr/>
                    <a:lstStyle/>
                    <a:p>
                      <a:pPr algn="r"/>
                      <a:r>
                        <a:rPr lang="en-GB" b="1" dirty="0" smtClean="0">
                          <a:solidFill>
                            <a:schemeClr val="tx1"/>
                          </a:solidFill>
                        </a:rPr>
                        <a:t>21-25 May </a:t>
                      </a:r>
                      <a:endParaRPr lang="en-GB" b="1" dirty="0">
                        <a:solidFill>
                          <a:schemeClr val="tx1"/>
                        </a:solidFill>
                      </a:endParaRPr>
                    </a:p>
                  </a:txBody>
                  <a:tcPr anchor="ctr"/>
                </a:tc>
              </a:tr>
              <a:tr h="381000">
                <a:tc>
                  <a:txBody>
                    <a:bodyPr/>
                    <a:lstStyle/>
                    <a:p>
                      <a:r>
                        <a:rPr lang="en-US" b="1" dirty="0" smtClean="0"/>
                        <a:t>Paris</a:t>
                      </a:r>
                      <a:endParaRPr lang="en-GB" b="1" dirty="0"/>
                    </a:p>
                  </a:txBody>
                  <a:tcPr anchor="ctr"/>
                </a:tc>
                <a:tc>
                  <a:txBody>
                    <a:bodyPr/>
                    <a:lstStyle/>
                    <a:p>
                      <a:pPr algn="r"/>
                      <a:r>
                        <a:rPr lang="en-US" b="1" dirty="0" smtClean="0">
                          <a:solidFill>
                            <a:schemeClr val="tx1"/>
                          </a:solidFill>
                        </a:rPr>
                        <a:t>2-6 July</a:t>
                      </a:r>
                      <a:endParaRPr lang="en-GB" b="1" dirty="0">
                        <a:solidFill>
                          <a:schemeClr val="tx1"/>
                        </a:solidFill>
                      </a:endParaRPr>
                    </a:p>
                  </a:txBody>
                  <a:tcPr anchor="ctr"/>
                </a:tc>
              </a:tr>
              <a:tr h="381000">
                <a:tc>
                  <a:txBody>
                    <a:bodyPr/>
                    <a:lstStyle/>
                    <a:p>
                      <a:r>
                        <a:rPr lang="en-US" b="1" dirty="0" smtClean="0"/>
                        <a:t>Dakar</a:t>
                      </a:r>
                      <a:endParaRPr lang="en-GB" b="1" dirty="0"/>
                    </a:p>
                  </a:txBody>
                  <a:tcPr anchor="ctr"/>
                </a:tc>
                <a:tc>
                  <a:txBody>
                    <a:bodyPr/>
                    <a:lstStyle/>
                    <a:p>
                      <a:pPr algn="r"/>
                      <a:r>
                        <a:rPr lang="en-US" b="1" strike="noStrike" dirty="0" smtClean="0">
                          <a:solidFill>
                            <a:schemeClr val="tx1"/>
                          </a:solidFill>
                        </a:rPr>
                        <a:t>16-20 July </a:t>
                      </a:r>
                      <a:endParaRPr lang="en-GB" b="1" strike="noStrike" dirty="0">
                        <a:solidFill>
                          <a:schemeClr val="tx1"/>
                        </a:solidFill>
                      </a:endParaRPr>
                    </a:p>
                  </a:txBody>
                  <a:tcPr anchor="ctr"/>
                </a:tc>
              </a:tr>
              <a:tr h="381000">
                <a:tc>
                  <a:txBody>
                    <a:bodyPr/>
                    <a:lstStyle/>
                    <a:p>
                      <a:r>
                        <a:rPr lang="en-US" b="1" dirty="0" smtClean="0"/>
                        <a:t>Nairobi</a:t>
                      </a:r>
                      <a:endParaRPr lang="en-GB" b="1" dirty="0"/>
                    </a:p>
                  </a:txBody>
                  <a:tcPr anchor="ctr"/>
                </a:tc>
                <a:tc>
                  <a:txBody>
                    <a:bodyPr/>
                    <a:lstStyle/>
                    <a:p>
                      <a:pPr algn="r"/>
                      <a:r>
                        <a:rPr lang="en-US" b="1" dirty="0" smtClean="0">
                          <a:solidFill>
                            <a:schemeClr val="tx1"/>
                          </a:solidFill>
                        </a:rPr>
                        <a:t>13-17</a:t>
                      </a:r>
                      <a:r>
                        <a:rPr lang="en-US" b="1" baseline="0" dirty="0" smtClean="0">
                          <a:solidFill>
                            <a:schemeClr val="tx1"/>
                          </a:solidFill>
                        </a:rPr>
                        <a:t> August</a:t>
                      </a:r>
                      <a:endParaRPr lang="en-GB" b="1" dirty="0">
                        <a:solidFill>
                          <a:schemeClr val="tx1"/>
                        </a:solidFill>
                      </a:endParaRPr>
                    </a:p>
                  </a:txBody>
                  <a:tcPr anchor="ctr"/>
                </a:tc>
              </a:tr>
              <a:tr h="381000">
                <a:tc>
                  <a:txBody>
                    <a:bodyPr/>
                    <a:lstStyle/>
                    <a:p>
                      <a:r>
                        <a:rPr lang="en-US" b="1" dirty="0" smtClean="0"/>
                        <a:t>Cairo</a:t>
                      </a:r>
                      <a:endParaRPr lang="en-GB" b="1" dirty="0"/>
                    </a:p>
                  </a:txBody>
                  <a:tcPr anchor="ctr"/>
                </a:tc>
                <a:tc>
                  <a:txBody>
                    <a:bodyPr/>
                    <a:lstStyle/>
                    <a:p>
                      <a:pPr algn="r"/>
                      <a:r>
                        <a:rPr lang="en-US" b="1" strike="noStrike" baseline="0" dirty="0" smtClean="0">
                          <a:solidFill>
                            <a:schemeClr val="tx1"/>
                          </a:solidFill>
                        </a:rPr>
                        <a:t>30 Sep-04 October </a:t>
                      </a:r>
                      <a:endParaRPr lang="en-GB" b="1" strike="noStrike" dirty="0">
                        <a:solidFill>
                          <a:schemeClr val="tx1"/>
                        </a:solidFill>
                      </a:endParaRPr>
                    </a:p>
                  </a:txBody>
                  <a:tcPr anchor="ctr"/>
                </a:tc>
              </a:tr>
            </a:tbl>
          </a:graphicData>
        </a:graphic>
      </p:graphicFrame>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2" name="Slide Number Placeholder 1"/>
          <p:cNvSpPr>
            <a:spLocks noGrp="1"/>
          </p:cNvSpPr>
          <p:nvPr>
            <p:ph type="sldNum" sz="quarter" idx="12"/>
          </p:nvPr>
        </p:nvSpPr>
        <p:spPr/>
        <p:txBody>
          <a:bodyPr/>
          <a:lstStyle/>
          <a:p>
            <a:fld id="{C97275D5-4C12-42FF-82D2-635AEC9DB89A}"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26</a:t>
            </a:fld>
            <a:endParaRPr lang="en-US"/>
          </a:p>
        </p:txBody>
      </p:sp>
      <p:sp>
        <p:nvSpPr>
          <p:cNvPr id="3" name="Title 2"/>
          <p:cNvSpPr>
            <a:spLocks noGrp="1"/>
          </p:cNvSpPr>
          <p:nvPr>
            <p:ph type="title"/>
          </p:nvPr>
        </p:nvSpPr>
        <p:spPr/>
        <p:txBody>
          <a:bodyPr anchor="ctr" anchorCtr="0"/>
          <a:lstStyle/>
          <a:p>
            <a:r>
              <a:rPr lang="en-GB" dirty="0" smtClean="0"/>
              <a:t>Step 4</a:t>
            </a:r>
            <a:br>
              <a:rPr lang="en-GB" dirty="0" smtClean="0"/>
            </a:br>
            <a:r>
              <a:rPr lang="en-US" sz="3200" dirty="0" smtClean="0"/>
              <a:t>International Agreement at AN-Conf/12</a:t>
            </a:r>
            <a:endParaRPr lang="en-GB" dirty="0"/>
          </a:p>
        </p:txBody>
      </p:sp>
      <p:sp>
        <p:nvSpPr>
          <p:cNvPr id="4" name="Content Placeholder 3"/>
          <p:cNvSpPr>
            <a:spLocks noGrp="1"/>
          </p:cNvSpPr>
          <p:nvPr>
            <p:ph idx="1"/>
          </p:nvPr>
        </p:nvSpPr>
        <p:spPr>
          <a:xfrm>
            <a:off x="304800" y="1524001"/>
            <a:ext cx="8534400" cy="4038599"/>
          </a:xfrm>
        </p:spPr>
        <p:txBody>
          <a:bodyPr>
            <a:normAutofit/>
          </a:bodyPr>
          <a:lstStyle/>
          <a:p>
            <a:r>
              <a:rPr lang="en-US" sz="2400" dirty="0" smtClean="0">
                <a:effectLst>
                  <a:outerShdw blurRad="38100" dist="38100" dir="2700000" algn="tl">
                    <a:srgbClr val="000000">
                      <a:alpha val="43137"/>
                    </a:srgbClr>
                  </a:outerShdw>
                </a:effectLst>
              </a:rPr>
              <a:t>Montréal, 19-30 November 2012</a:t>
            </a:r>
          </a:p>
          <a:p>
            <a:r>
              <a:rPr lang="en-US" sz="2400" dirty="0" smtClean="0"/>
              <a:t>Opportunity to formalize future of infrastructure &amp; equipage </a:t>
            </a:r>
          </a:p>
          <a:p>
            <a:r>
              <a:rPr lang="en-US" sz="2400" dirty="0" smtClean="0"/>
              <a:t>Strategies for longer-term requirements</a:t>
            </a:r>
          </a:p>
          <a:p>
            <a:r>
              <a:rPr lang="en-US" sz="2400" dirty="0" smtClean="0"/>
              <a:t>Agreement of first series of block upgrades </a:t>
            </a:r>
          </a:p>
          <a:p>
            <a:pPr lvl="1"/>
            <a:r>
              <a:rPr lang="en-US" sz="2000" dirty="0" smtClean="0"/>
              <a:t>Level of certainty for all stakeholders </a:t>
            </a:r>
          </a:p>
          <a:p>
            <a:pPr lvl="1"/>
            <a:r>
              <a:rPr lang="en-US" sz="2000" dirty="0" smtClean="0"/>
              <a:t>Encourage more efficient implementation</a:t>
            </a:r>
          </a:p>
          <a:p>
            <a:r>
              <a:rPr lang="en-US" sz="2400" dirty="0" smtClean="0"/>
              <a:t>Approval of GANP</a:t>
            </a:r>
          </a:p>
          <a:p>
            <a:pPr lvl="1"/>
            <a:r>
              <a:rPr lang="en-US" sz="2000" dirty="0" smtClean="0"/>
              <a:t>Operational capabilities to </a:t>
            </a:r>
          </a:p>
          <a:p>
            <a:pPr lvl="1">
              <a:buNone/>
            </a:pPr>
            <a:r>
              <a:rPr lang="en-US" sz="2000" dirty="0" smtClean="0"/>
              <a:t>     manage ATM system requirements</a:t>
            </a:r>
          </a:p>
          <a:p>
            <a:endParaRPr lang="en-US" dirty="0" smtClean="0"/>
          </a:p>
          <a:p>
            <a:endParaRPr lang="en-GB" sz="2000" dirty="0"/>
          </a:p>
        </p:txBody>
      </p:sp>
      <p:sp>
        <p:nvSpPr>
          <p:cNvPr id="5" name="Footer Placeholder 4"/>
          <p:cNvSpPr>
            <a:spLocks noGrp="1"/>
          </p:cNvSpPr>
          <p:nvPr>
            <p:ph type="ftr" sz="quarter" idx="11"/>
          </p:nvPr>
        </p:nvSpPr>
        <p:spPr/>
        <p:txBody>
          <a:bodyPr/>
          <a:lstStyle/>
          <a:p>
            <a:r>
              <a:rPr lang="en-US" dirty="0" smtClean="0"/>
              <a:t>ICAO SIP 2012-ASBU workshops</a:t>
            </a:r>
            <a:endParaRPr lang="en-US" dirty="0"/>
          </a:p>
        </p:txBody>
      </p:sp>
      <p:pic>
        <p:nvPicPr>
          <p:cNvPr id="12" name="Picture 10" descr="http://img.dailymail.co.uk/i/pix/2007/07_02/planeDM2207_468x336.jpg"/>
          <p:cNvPicPr>
            <a:picLocks noChangeAspect="1" noChangeArrowheads="1"/>
          </p:cNvPicPr>
          <p:nvPr/>
        </p:nvPicPr>
        <p:blipFill>
          <a:blip r:embed="rId3" cstate="print"/>
          <a:srcRect/>
          <a:stretch>
            <a:fillRect/>
          </a:stretch>
        </p:blipFill>
        <p:spPr bwMode="auto">
          <a:xfrm>
            <a:off x="5410200" y="3962400"/>
            <a:ext cx="3733800" cy="2680676"/>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3" name="Title 2"/>
          <p:cNvSpPr>
            <a:spLocks noGrp="1"/>
          </p:cNvSpPr>
          <p:nvPr>
            <p:ph type="title"/>
          </p:nvPr>
        </p:nvSpPr>
        <p:spPr/>
        <p:txBody>
          <a:bodyPr anchor="ctr"/>
          <a:lstStyle/>
          <a:p>
            <a:pPr algn="ctr"/>
            <a:r>
              <a:rPr lang="en-US" sz="3200" dirty="0" smtClean="0"/>
              <a:t>Today’s  Challenges (1/2)</a:t>
            </a:r>
            <a:endParaRPr lang="en-US" sz="3200" dirty="0"/>
          </a:p>
        </p:txBody>
      </p:sp>
      <p:sp>
        <p:nvSpPr>
          <p:cNvPr id="4" name="Content Placeholder 3"/>
          <p:cNvSpPr>
            <a:spLocks noGrp="1"/>
          </p:cNvSpPr>
          <p:nvPr>
            <p:ph idx="1"/>
          </p:nvPr>
        </p:nvSpPr>
        <p:spPr>
          <a:xfrm>
            <a:off x="304800" y="1447800"/>
            <a:ext cx="8610600" cy="4525963"/>
          </a:xfrm>
        </p:spPr>
        <p:txBody>
          <a:bodyPr>
            <a:normAutofit/>
          </a:bodyPr>
          <a:lstStyle/>
          <a:p>
            <a:r>
              <a:rPr lang="en-US" sz="2400" dirty="0" smtClean="0"/>
              <a:t>While 2010 was the safest year on record; the accident rate is flat</a:t>
            </a:r>
          </a:p>
          <a:p>
            <a:pPr lvl="1"/>
            <a:r>
              <a:rPr lang="en-US" sz="2000" dirty="0" smtClean="0"/>
              <a:t>Without intervention; given growth - accidents will begin to increase exponentially in all parts of the world</a:t>
            </a:r>
          </a:p>
          <a:p>
            <a:r>
              <a:rPr lang="en-US" sz="2400" dirty="0" smtClean="0"/>
              <a:t>New technologies can serve to decrease number of accidents</a:t>
            </a:r>
          </a:p>
          <a:p>
            <a:pPr lvl="1"/>
            <a:r>
              <a:rPr lang="en-US" sz="2000" dirty="0" smtClean="0"/>
              <a:t>If introduced in a globally harmonized and consistent manner</a:t>
            </a:r>
          </a:p>
          <a:p>
            <a:pPr lvl="1"/>
            <a:r>
              <a:rPr lang="en-US" sz="2000" dirty="0" smtClean="0"/>
              <a:t>Over US$ 12 billion is expected to be spent on new technology/systems over the 10 ten years worldwide</a:t>
            </a:r>
          </a:p>
          <a:p>
            <a:r>
              <a:rPr lang="en-US" sz="2400" dirty="0" smtClean="0"/>
              <a:t>The need for the aviation system to evolve is a given</a:t>
            </a:r>
          </a:p>
          <a:p>
            <a:pPr lvl="1"/>
            <a:r>
              <a:rPr lang="en-US" sz="2000" dirty="0" smtClean="0"/>
              <a:t>And harmonization of the aviation system worldwide is necessary</a:t>
            </a:r>
          </a:p>
          <a:p>
            <a:pPr lvl="1"/>
            <a:r>
              <a:rPr lang="en-US" sz="2000" dirty="0" smtClean="0"/>
              <a:t>But this is not easy and the path is not clear</a:t>
            </a:r>
          </a:p>
          <a:p>
            <a:pPr lvl="1"/>
            <a:r>
              <a:rPr lang="en-US" sz="2000" dirty="0" smtClean="0"/>
              <a:t>Technical and operational challenges are relatively easy to tackle</a:t>
            </a:r>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pic>
        <p:nvPicPr>
          <p:cNvPr id="7" name="Picture 2" descr="http://pixdaus.com/pics/1225825109jd68hFf.jpg"/>
          <p:cNvPicPr>
            <a:picLocks noChangeAspect="1" noChangeArrowheads="1"/>
          </p:cNvPicPr>
          <p:nvPr/>
        </p:nvPicPr>
        <p:blipFill>
          <a:blip r:embed="rId2" cstate="print"/>
          <a:srcRect/>
          <a:stretch>
            <a:fillRect/>
          </a:stretch>
        </p:blipFill>
        <p:spPr bwMode="auto">
          <a:xfrm>
            <a:off x="7924728" y="5105400"/>
            <a:ext cx="1219272" cy="1524462"/>
          </a:xfrm>
          <a:prstGeom prst="rect">
            <a:avLst/>
          </a:prstGeom>
          <a:noFill/>
          <a:scene3d>
            <a:camera prst="orthographicFront">
              <a:rot lat="0" lon="10800000" rev="0"/>
            </a:camera>
            <a:lightRig rig="threePt" dir="t"/>
          </a:scene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nchor="ctr"/>
          <a:lstStyle/>
          <a:p>
            <a:pPr algn="ctr"/>
            <a:r>
              <a:rPr lang="en-US" sz="3200" dirty="0" smtClean="0"/>
              <a:t>Today’s Challenges (2/2)</a:t>
            </a:r>
            <a:endParaRPr lang="en-GB" sz="3200" dirty="0"/>
          </a:p>
        </p:txBody>
      </p:sp>
      <p:sp>
        <p:nvSpPr>
          <p:cNvPr id="4" name="Content Placeholder 3"/>
          <p:cNvSpPr>
            <a:spLocks noGrp="1"/>
          </p:cNvSpPr>
          <p:nvPr>
            <p:ph idx="1"/>
          </p:nvPr>
        </p:nvSpPr>
        <p:spPr>
          <a:xfrm>
            <a:off x="381000" y="1524000"/>
            <a:ext cx="8229600" cy="4525963"/>
          </a:xfrm>
        </p:spPr>
        <p:txBody>
          <a:bodyPr>
            <a:normAutofit/>
          </a:bodyPr>
          <a:lstStyle/>
          <a:p>
            <a:r>
              <a:rPr lang="en-US" sz="2400" dirty="0" smtClean="0"/>
              <a:t>Economic/Political challenges will limit progress </a:t>
            </a:r>
          </a:p>
          <a:p>
            <a:pPr lvl="1"/>
            <a:r>
              <a:rPr lang="en-US" sz="2000" dirty="0" smtClean="0"/>
              <a:t>New methods of working will be required</a:t>
            </a:r>
          </a:p>
          <a:p>
            <a:r>
              <a:rPr lang="en-US" sz="2400" dirty="0" smtClean="0"/>
              <a:t>Technical/Operational challenges need to be considered together in the design of the future systems work</a:t>
            </a:r>
          </a:p>
          <a:p>
            <a:pPr lvl="1"/>
            <a:r>
              <a:rPr lang="en-US" sz="2000" dirty="0" smtClean="0"/>
              <a:t>Consensus, endorsement and public advocacy will be necessary</a:t>
            </a:r>
          </a:p>
          <a:p>
            <a:r>
              <a:rPr lang="en-US" sz="2400" dirty="0" smtClean="0"/>
              <a:t>Aviation’s decision makers have a unique opportunity, and responsibility, to work together</a:t>
            </a:r>
          </a:p>
          <a:p>
            <a:pPr lvl="1"/>
            <a:r>
              <a:rPr lang="en-US" sz="2000" dirty="0" smtClean="0"/>
              <a:t>To bring a globally interoperable aviation system into reality</a:t>
            </a:r>
          </a:p>
          <a:p>
            <a:r>
              <a:rPr lang="en-US" sz="2400" dirty="0" smtClean="0"/>
              <a:t>ICAO is bringing together senior aviation decision makers</a:t>
            </a:r>
          </a:p>
          <a:p>
            <a:pPr lvl="1"/>
            <a:r>
              <a:rPr lang="en-US" sz="2000" dirty="0" smtClean="0"/>
              <a:t>to develop some consensus and advocacy to move the aviation system of the future into out today</a:t>
            </a:r>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nchor="ctr" anchorCtr="0"/>
          <a:lstStyle/>
          <a:p>
            <a:r>
              <a:rPr lang="en-GB" dirty="0" smtClean="0"/>
              <a:t>Tomorrow’s Needs   </a:t>
            </a:r>
            <a:endParaRPr lang="en-GB" dirty="0"/>
          </a:p>
        </p:txBody>
      </p:sp>
      <p:sp>
        <p:nvSpPr>
          <p:cNvPr id="4" name="Content Placeholder 3"/>
          <p:cNvSpPr>
            <a:spLocks noGrp="1"/>
          </p:cNvSpPr>
          <p:nvPr>
            <p:ph idx="1"/>
          </p:nvPr>
        </p:nvSpPr>
        <p:spPr>
          <a:xfrm>
            <a:off x="457200" y="1600201"/>
            <a:ext cx="8458200" cy="2971800"/>
          </a:xfrm>
        </p:spPr>
        <p:txBody>
          <a:bodyPr>
            <a:normAutofit/>
          </a:bodyPr>
          <a:lstStyle/>
          <a:p>
            <a:r>
              <a:rPr lang="en-US" sz="2800" dirty="0" smtClean="0"/>
              <a:t>Global framework is needed to ensure:</a:t>
            </a:r>
          </a:p>
          <a:p>
            <a:pPr lvl="1"/>
            <a:r>
              <a:rPr lang="en-US" sz="2400" dirty="0" smtClean="0"/>
              <a:t>Safety is maintained and enhanced </a:t>
            </a:r>
          </a:p>
          <a:p>
            <a:pPr lvl="1"/>
            <a:r>
              <a:rPr lang="en-US" sz="2400" dirty="0" smtClean="0"/>
              <a:t>ATM improvement programs are harmonized</a:t>
            </a:r>
          </a:p>
          <a:p>
            <a:pPr lvl="1"/>
            <a:r>
              <a:rPr lang="en-US" sz="2400" dirty="0" smtClean="0"/>
              <a:t>Barriers to future efficiency and environmental gains are removed, at reasonable cost</a:t>
            </a:r>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pic>
        <p:nvPicPr>
          <p:cNvPr id="7" name="Picture 9" descr="C:\Documents and Settings\provenchen\Desktop\cabin safety pictures\pict-4.jpg"/>
          <p:cNvPicPr>
            <a:picLocks noChangeAspect="1" noChangeArrowheads="1"/>
          </p:cNvPicPr>
          <p:nvPr/>
        </p:nvPicPr>
        <p:blipFill>
          <a:blip r:embed="rId3" cstate="print"/>
          <a:srcRect/>
          <a:stretch>
            <a:fillRect/>
          </a:stretch>
        </p:blipFill>
        <p:spPr bwMode="auto">
          <a:xfrm>
            <a:off x="5319047" y="3886200"/>
            <a:ext cx="3824953" cy="2657606"/>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nchor="ctr" anchorCtr="0"/>
          <a:lstStyle/>
          <a:p>
            <a:r>
              <a:rPr lang="en-GB" sz="4000" dirty="0" smtClean="0"/>
              <a:t>Step 1</a:t>
            </a:r>
            <a:br>
              <a:rPr lang="en-GB" sz="4000" dirty="0" smtClean="0"/>
            </a:br>
            <a:r>
              <a:rPr lang="en-US" sz="3200" dirty="0" smtClean="0"/>
              <a:t>Get Harmonization on the Global Agenda</a:t>
            </a:r>
            <a:endParaRPr lang="en-GB" sz="4000" dirty="0"/>
          </a:p>
        </p:txBody>
      </p:sp>
      <p:sp>
        <p:nvSpPr>
          <p:cNvPr id="4" name="Content Placeholder 3"/>
          <p:cNvSpPr>
            <a:spLocks noGrp="1"/>
          </p:cNvSpPr>
          <p:nvPr>
            <p:ph idx="1"/>
          </p:nvPr>
        </p:nvSpPr>
        <p:spPr/>
        <p:txBody>
          <a:bodyPr>
            <a:normAutofit/>
          </a:bodyPr>
          <a:lstStyle/>
          <a:p>
            <a:r>
              <a:rPr lang="en-GB" sz="2800" dirty="0" smtClean="0"/>
              <a:t>Initial NextGen/SESAR Symposium (2008)</a:t>
            </a:r>
          </a:p>
          <a:p>
            <a:endParaRPr lang="en-GB" sz="2800" dirty="0" smtClean="0"/>
          </a:p>
          <a:p>
            <a:r>
              <a:rPr lang="en-GB" sz="2800" dirty="0" smtClean="0"/>
              <a:t>Convened Standards Organization Roundtable (2009)</a:t>
            </a:r>
          </a:p>
          <a:p>
            <a:endParaRPr lang="en-GB" sz="2800" dirty="0" smtClean="0"/>
          </a:p>
          <a:p>
            <a:r>
              <a:rPr lang="en-GB" sz="2800" dirty="0" smtClean="0"/>
              <a:t>Established working agreements with Standards Organizations on shared work programmes (2010)</a:t>
            </a:r>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nchor="ctr" anchorCtr="0"/>
          <a:lstStyle/>
          <a:p>
            <a:r>
              <a:rPr lang="en-GB" sz="4000" dirty="0" smtClean="0"/>
              <a:t>Step 2</a:t>
            </a:r>
            <a:br>
              <a:rPr lang="en-GB" sz="4000" dirty="0" smtClean="0"/>
            </a:br>
            <a:r>
              <a:rPr lang="sv-SE" sz="3600" dirty="0" smtClean="0"/>
              <a:t>Global Aviation System Block Upgrades</a:t>
            </a:r>
            <a:endParaRPr lang="en-GB" sz="4000" dirty="0"/>
          </a:p>
        </p:txBody>
      </p:sp>
      <p:sp>
        <p:nvSpPr>
          <p:cNvPr id="4" name="Content Placeholder 3"/>
          <p:cNvSpPr>
            <a:spLocks noGrp="1"/>
          </p:cNvSpPr>
          <p:nvPr>
            <p:ph idx="1"/>
          </p:nvPr>
        </p:nvSpPr>
        <p:spPr>
          <a:xfrm>
            <a:off x="457200" y="1447800"/>
            <a:ext cx="8229600" cy="3810000"/>
          </a:xfrm>
        </p:spPr>
        <p:txBody>
          <a:bodyPr>
            <a:normAutofit/>
          </a:bodyPr>
          <a:lstStyle/>
          <a:p>
            <a:r>
              <a:rPr lang="en-US" sz="2800" dirty="0" smtClean="0"/>
              <a:t>Define global aviation system block upgrades</a:t>
            </a:r>
          </a:p>
          <a:p>
            <a:endParaRPr lang="en-US" sz="2800" dirty="0" smtClean="0"/>
          </a:p>
          <a:p>
            <a:r>
              <a:rPr lang="en-US" sz="2800" dirty="0" smtClean="0"/>
              <a:t>For interoperability purposes</a:t>
            </a:r>
          </a:p>
          <a:p>
            <a:pPr>
              <a:buNone/>
            </a:pPr>
            <a:endParaRPr lang="en-US" sz="2800" dirty="0" smtClean="0"/>
          </a:p>
          <a:p>
            <a:r>
              <a:rPr lang="en-US" sz="2800" dirty="0" smtClean="0"/>
              <a:t>Independent of when and where specific ATM improvement programs are introduced</a:t>
            </a:r>
          </a:p>
          <a:p>
            <a:endParaRPr lang="en-US" sz="2800" dirty="0" smtClean="0"/>
          </a:p>
          <a:p>
            <a:endParaRPr lang="en-US" sz="2800" dirty="0" smtClean="0"/>
          </a:p>
          <a:p>
            <a:pPr lvl="1">
              <a:buNone/>
            </a:pPr>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7" name="TextBox 6"/>
          <p:cNvSpPr txBox="1"/>
          <p:nvPr/>
        </p:nvSpPr>
        <p:spPr>
          <a:xfrm>
            <a:off x="914400" y="5181600"/>
            <a:ext cx="7058051" cy="861774"/>
          </a:xfrm>
          <a:prstGeom prst="rect">
            <a:avLst/>
          </a:prstGeom>
          <a:noFill/>
        </p:spPr>
        <p:txBody>
          <a:bodyPr wrap="square" rtlCol="0">
            <a:spAutoFit/>
          </a:bodyPr>
          <a:lstStyle/>
          <a:p>
            <a:pPr algn="ctr"/>
            <a:r>
              <a:rPr lang="en-GB" sz="3200" dirty="0" smtClean="0">
                <a:solidFill>
                  <a:srgbClr val="EA157A"/>
                </a:solidFill>
                <a:effectLst>
                  <a:outerShdw blurRad="38100" dist="38100" dir="2700000" algn="tl">
                    <a:srgbClr val="000000">
                      <a:alpha val="43137"/>
                    </a:srgbClr>
                  </a:outerShdw>
                </a:effectLst>
              </a:rPr>
              <a:t>Why this approach?</a:t>
            </a:r>
          </a:p>
          <a:p>
            <a:endParaRPr lang="en-GB"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lstStyle/>
          <a:p>
            <a:pPr algn="ctr"/>
            <a:r>
              <a:rPr lang="en-US" dirty="0" smtClean="0"/>
              <a:t>What is the Basis for Block Upgrades?</a:t>
            </a:r>
            <a:endParaRPr lang="en-GB" dirty="0"/>
          </a:p>
        </p:txBody>
      </p:sp>
      <p:sp>
        <p:nvSpPr>
          <p:cNvPr id="4" name="Content Placeholder 3"/>
          <p:cNvSpPr>
            <a:spLocks noGrp="1"/>
          </p:cNvSpPr>
          <p:nvPr>
            <p:ph idx="1"/>
          </p:nvPr>
        </p:nvSpPr>
        <p:spPr>
          <a:xfrm>
            <a:off x="457200" y="1600200"/>
            <a:ext cx="8229600" cy="5029200"/>
          </a:xfrm>
        </p:spPr>
        <p:txBody>
          <a:bodyPr>
            <a:normAutofit fontScale="62500" lnSpcReduction="20000"/>
          </a:bodyPr>
          <a:lstStyle/>
          <a:p>
            <a:r>
              <a:rPr lang="en-US" dirty="0" smtClean="0"/>
              <a:t>Foundation of blocks originates from existing, near term implementation plans and access to benefits that already exist</a:t>
            </a:r>
          </a:p>
          <a:p>
            <a:r>
              <a:rPr lang="en-US" dirty="0" smtClean="0"/>
              <a:t>Blocks are based on operational concepts extracted from:</a:t>
            </a:r>
          </a:p>
          <a:p>
            <a:endParaRPr lang="en-US" dirty="0" smtClean="0"/>
          </a:p>
          <a:p>
            <a:endParaRPr lang="en-US" dirty="0" smtClean="0"/>
          </a:p>
          <a:p>
            <a:endParaRPr lang="en-US" dirty="0" smtClean="0"/>
          </a:p>
          <a:p>
            <a:pPr>
              <a:buNone/>
            </a:pPr>
            <a:endParaRPr lang="en-US" dirty="0" smtClean="0"/>
          </a:p>
          <a:p>
            <a:endParaRPr lang="en-US" dirty="0" smtClean="0"/>
          </a:p>
          <a:p>
            <a:r>
              <a:rPr lang="en-US" dirty="0" smtClean="0"/>
              <a:t>Aligned with ICAO ATM Operational Concept</a:t>
            </a:r>
          </a:p>
          <a:p>
            <a:r>
              <a:rPr lang="en-US" dirty="0" smtClean="0"/>
              <a:t>Intent is to apply key capabilities and performance improvements across other regional and local environments </a:t>
            </a:r>
          </a:p>
          <a:p>
            <a:pPr lvl="1"/>
            <a:r>
              <a:rPr lang="en-US" dirty="0" smtClean="0"/>
              <a:t>with same level of performance and associated benefits worldwide</a:t>
            </a:r>
          </a:p>
          <a:p>
            <a:r>
              <a:rPr lang="en-US" dirty="0" smtClean="0"/>
              <a:t>Block upgrades will allow structured approach to meet needs of individual aviation communities worldwide</a:t>
            </a:r>
          </a:p>
          <a:p>
            <a:pPr lvl="1"/>
            <a:r>
              <a:rPr lang="en-US" dirty="0" smtClean="0"/>
              <a:t>while considering associated business cases</a:t>
            </a:r>
          </a:p>
          <a:p>
            <a:r>
              <a:rPr lang="en-US" dirty="0" smtClean="0"/>
              <a:t>They reflect recognition that all modules are </a:t>
            </a:r>
            <a:r>
              <a:rPr lang="en-US" dirty="0" smtClean="0">
                <a:solidFill>
                  <a:srgbClr val="2C6ABA"/>
                </a:solidFill>
                <a:effectLst>
                  <a:outerShdw blurRad="38100" dist="38100" dir="2700000" algn="tl">
                    <a:srgbClr val="000000">
                      <a:alpha val="43137"/>
                    </a:srgbClr>
                  </a:outerShdw>
                </a:effectLst>
              </a:rPr>
              <a:t>not</a:t>
            </a:r>
            <a:r>
              <a:rPr lang="en-US" dirty="0" smtClean="0"/>
              <a:t> required in all airspaces </a:t>
            </a:r>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pic>
        <p:nvPicPr>
          <p:cNvPr id="6" name="Picture 5" descr="SESAR logo.bmp"/>
          <p:cNvPicPr>
            <a:picLocks noChangeAspect="1"/>
          </p:cNvPicPr>
          <p:nvPr/>
        </p:nvPicPr>
        <p:blipFill>
          <a:blip r:embed="rId3" cstate="print"/>
          <a:stretch>
            <a:fillRect/>
          </a:stretch>
        </p:blipFill>
        <p:spPr>
          <a:xfrm>
            <a:off x="3505200" y="2590800"/>
            <a:ext cx="1905000" cy="1221734"/>
          </a:xfrm>
          <a:prstGeom prst="rect">
            <a:avLst/>
          </a:prstGeom>
        </p:spPr>
      </p:pic>
      <p:pic>
        <p:nvPicPr>
          <p:cNvPr id="7" name="Picture 6" descr="nextgen_gate_to_gate.png"/>
          <p:cNvPicPr>
            <a:picLocks noChangeAspect="1"/>
          </p:cNvPicPr>
          <p:nvPr/>
        </p:nvPicPr>
        <p:blipFill>
          <a:blip r:embed="rId4" cstate="print"/>
          <a:stretch>
            <a:fillRect/>
          </a:stretch>
        </p:blipFill>
        <p:spPr>
          <a:xfrm>
            <a:off x="1295400" y="2667000"/>
            <a:ext cx="1828800" cy="1088136"/>
          </a:xfrm>
          <a:prstGeom prst="rect">
            <a:avLst/>
          </a:prstGeom>
        </p:spPr>
      </p:pic>
      <p:pic>
        <p:nvPicPr>
          <p:cNvPr id="8" name="Picture 7" descr="CARATS.JPG"/>
          <p:cNvPicPr>
            <a:picLocks noChangeAspect="1"/>
          </p:cNvPicPr>
          <p:nvPr/>
        </p:nvPicPr>
        <p:blipFill>
          <a:blip r:embed="rId5" cstate="print"/>
          <a:stretch>
            <a:fillRect/>
          </a:stretch>
        </p:blipFill>
        <p:spPr>
          <a:xfrm>
            <a:off x="5638800" y="2514600"/>
            <a:ext cx="2057400" cy="1267103"/>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nchor="ctr" anchorCtr="0"/>
          <a:lstStyle/>
          <a:p>
            <a:pPr algn="l"/>
            <a:r>
              <a:rPr lang="en-GB" sz="2800" dirty="0" smtClean="0"/>
              <a:t>What is the difference between current and  </a:t>
            </a:r>
            <a:br>
              <a:rPr lang="en-GB" sz="2800" dirty="0" smtClean="0"/>
            </a:br>
            <a:r>
              <a:rPr lang="en-GB" sz="2800" dirty="0" smtClean="0"/>
              <a:t>ASBU methodology?</a:t>
            </a:r>
            <a:endParaRPr lang="en-GB" sz="2800" dirty="0"/>
          </a:p>
        </p:txBody>
      </p:sp>
      <p:sp>
        <p:nvSpPr>
          <p:cNvPr id="4" name="Content Placeholder 3"/>
          <p:cNvSpPr>
            <a:spLocks noGrp="1"/>
          </p:cNvSpPr>
          <p:nvPr>
            <p:ph idx="1"/>
          </p:nvPr>
        </p:nvSpPr>
        <p:spPr>
          <a:xfrm>
            <a:off x="457200" y="1371600"/>
            <a:ext cx="8229600" cy="4525963"/>
          </a:xfrm>
        </p:spPr>
        <p:txBody>
          <a:bodyPr>
            <a:normAutofit/>
          </a:bodyPr>
          <a:lstStyle/>
          <a:p>
            <a:r>
              <a:rPr lang="en-GB" sz="2800" dirty="0" smtClean="0"/>
              <a:t>Current methodology</a:t>
            </a:r>
          </a:p>
          <a:p>
            <a:pPr lvl="1"/>
            <a:r>
              <a:rPr lang="en-GB" sz="2400" dirty="0" smtClean="0"/>
              <a:t>Scope  covers only ground equipment for ANSPs</a:t>
            </a:r>
          </a:p>
          <a:p>
            <a:pPr lvl="1"/>
            <a:r>
              <a:rPr lang="en-GB" sz="2400" dirty="0" smtClean="0"/>
              <a:t>Planning based on short and medium term </a:t>
            </a:r>
          </a:p>
          <a:p>
            <a:pPr lvl="1"/>
            <a:r>
              <a:rPr lang="en-GB" sz="2400" dirty="0" smtClean="0"/>
              <a:t>Implementation process is through GPIs  </a:t>
            </a:r>
          </a:p>
          <a:p>
            <a:r>
              <a:rPr lang="en-GB" sz="2800" dirty="0" smtClean="0"/>
              <a:t>ASBU  methodology</a:t>
            </a:r>
          </a:p>
          <a:p>
            <a:pPr lvl="1"/>
            <a:r>
              <a:rPr lang="en-GB" sz="2400" dirty="0" smtClean="0"/>
              <a:t>Scope  extends to airspace users and regulators involving Airlines and CAAs</a:t>
            </a:r>
          </a:p>
          <a:p>
            <a:pPr lvl="1"/>
            <a:r>
              <a:rPr lang="en-GB" sz="2400" dirty="0" smtClean="0"/>
              <a:t>Planning based on short, medium and long terms </a:t>
            </a:r>
          </a:p>
          <a:p>
            <a:pPr lvl="1"/>
            <a:r>
              <a:rPr lang="en-GB" sz="2400" dirty="0" smtClean="0"/>
              <a:t>Implementation process is through Blocks and corresponding modules  </a:t>
            </a:r>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WP/06</Number>
  </documentManagement>
</p:properties>
</file>

<file path=customXml/itemProps1.xml><?xml version="1.0" encoding="utf-8"?>
<ds:datastoreItem xmlns:ds="http://schemas.openxmlformats.org/officeDocument/2006/customXml" ds:itemID="{D6F83713-B9F9-4293-86BD-277712A0117F}"/>
</file>

<file path=customXml/itemProps2.xml><?xml version="1.0" encoding="utf-8"?>
<ds:datastoreItem xmlns:ds="http://schemas.openxmlformats.org/officeDocument/2006/customXml" ds:itemID="{D3CA363B-38F9-4EAB-8FD1-50B87534C825}"/>
</file>

<file path=customXml/itemProps3.xml><?xml version="1.0" encoding="utf-8"?>
<ds:datastoreItem xmlns:ds="http://schemas.openxmlformats.org/officeDocument/2006/customXml" ds:itemID="{6CEB2D0A-207E-4B7B-BD2C-8671E75F8B5A}"/>
</file>

<file path=docProps/app.xml><?xml version="1.0" encoding="utf-8"?>
<Properties xmlns="http://schemas.openxmlformats.org/officeDocument/2006/extended-properties" xmlns:vt="http://schemas.openxmlformats.org/officeDocument/2006/docPropsVTypes">
  <Template/>
  <TotalTime>1995</TotalTime>
  <Words>1989</Words>
  <Application>Microsoft Office PowerPoint</Application>
  <PresentationFormat>On-screen Show (4:3)</PresentationFormat>
  <Paragraphs>461</Paragraphs>
  <Slides>27</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ICAO</vt:lpstr>
      <vt:lpstr>Document</vt:lpstr>
      <vt:lpstr>         Aviation System Block Upgrade (ASBU)  Methodology – An Overview  H. Sudarshan </vt:lpstr>
      <vt:lpstr>Outline</vt:lpstr>
      <vt:lpstr>Today’s  Challenges (1/2)</vt:lpstr>
      <vt:lpstr>Today’s Challenges (2/2)</vt:lpstr>
      <vt:lpstr>Tomorrow’s Needs   </vt:lpstr>
      <vt:lpstr>Step 1 Get Harmonization on the Global Agenda</vt:lpstr>
      <vt:lpstr>Step 2 Global Aviation System Block Upgrades</vt:lpstr>
      <vt:lpstr>What is the Basis for Block Upgrades?</vt:lpstr>
      <vt:lpstr>What is the difference between current and   ASBU methodology?</vt:lpstr>
      <vt:lpstr>What are the advantages of ASBU methodology?</vt:lpstr>
      <vt:lpstr>Aviation System Block Upgrades – Definition </vt:lpstr>
      <vt:lpstr>Performance-based Navigation: An example of ASBU approach </vt:lpstr>
      <vt:lpstr>We Can Benefit From What Is Already Out There…</vt:lpstr>
      <vt:lpstr>Understanding the Relationships</vt:lpstr>
      <vt:lpstr>A Block made Up of Modules is Scalable to Meet Regional or Local Needs</vt:lpstr>
      <vt:lpstr>Threads Between Modules… and Across Blocks</vt:lpstr>
      <vt:lpstr>Module sample (1/3)</vt:lpstr>
      <vt:lpstr>Module sample (2/3)</vt:lpstr>
      <vt:lpstr>Module sample (3/3)</vt:lpstr>
      <vt:lpstr>Summary of ASBU Approach</vt:lpstr>
      <vt:lpstr>PowerPoint Presentation</vt:lpstr>
      <vt:lpstr>PowerPoint Presentation</vt:lpstr>
      <vt:lpstr>Mitigating the Risks</vt:lpstr>
      <vt:lpstr>Step 3  Global Rollout &amp; Feedback</vt:lpstr>
      <vt:lpstr>Step 3  Global Rollout &amp; Preparation for AN-Conf/12</vt:lpstr>
      <vt:lpstr>Step 4 International Agreement at AN-Conf/12</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System Block Upgrades (ASBU) methodology - an overview</dc:title>
  <dc:creator>lkhammar</dc:creator>
  <cp:lastModifiedBy>Peng Li</cp:lastModifiedBy>
  <cp:revision>328</cp:revision>
  <dcterms:created xsi:type="dcterms:W3CDTF">2010-09-24T14:59:54Z</dcterms:created>
  <dcterms:modified xsi:type="dcterms:W3CDTF">2012-04-19T03:31:45Z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500</vt:r8>
  </property>
</Properties>
</file>